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sldIdLst>
    <p:sldId id="297" r:id="rId3"/>
    <p:sldId id="462" r:id="rId4"/>
    <p:sldId id="481" r:id="rId5"/>
    <p:sldId id="477" r:id="rId6"/>
    <p:sldId id="476" r:id="rId7"/>
    <p:sldId id="486" r:id="rId8"/>
    <p:sldId id="483" r:id="rId9"/>
    <p:sldId id="482" r:id="rId10"/>
    <p:sldId id="488" r:id="rId11"/>
    <p:sldId id="485" r:id="rId12"/>
    <p:sldId id="484" r:id="rId13"/>
    <p:sldId id="487" r:id="rId14"/>
    <p:sldId id="463" r:id="rId15"/>
    <p:sldId id="290" r:id="rId16"/>
    <p:sldId id="260" r:id="rId17"/>
    <p:sldId id="261" r:id="rId18"/>
    <p:sldId id="276" r:id="rId19"/>
    <p:sldId id="270" r:id="rId20"/>
    <p:sldId id="292" r:id="rId21"/>
    <p:sldId id="464" r:id="rId22"/>
    <p:sldId id="465" r:id="rId23"/>
    <p:sldId id="466" r:id="rId24"/>
    <p:sldId id="469" r:id="rId25"/>
    <p:sldId id="489" r:id="rId26"/>
    <p:sldId id="470" r:id="rId27"/>
    <p:sldId id="471" r:id="rId28"/>
    <p:sldId id="472" r:id="rId29"/>
    <p:sldId id="473" r:id="rId30"/>
    <p:sldId id="474" r:id="rId31"/>
    <p:sldId id="475" r:id="rId32"/>
    <p:sldId id="293" r:id="rId33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201"/>
    <a:srgbClr val="166D1F"/>
    <a:srgbClr val="4DA72E"/>
    <a:srgbClr val="0D9ECC"/>
    <a:srgbClr val="FF9800"/>
    <a:srgbClr val="FF9300"/>
    <a:srgbClr val="FFFFFF"/>
    <a:srgbClr val="C05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55"/>
    <p:restoredTop sz="92927"/>
  </p:normalViewPr>
  <p:slideViewPr>
    <p:cSldViewPr snapToGrid="0">
      <p:cViewPr varScale="1">
        <p:scale>
          <a:sx n="89" d="100"/>
          <a:sy n="89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bsmacbookpro\Library\Containers\com.apple.mail\Data\Library\Mail%20Downloads\9E3AB73F-C11C-4363-BDF0-AF50943DA4A9\SMSM%20IdR%20and%20LR%20digital%20intervention%20log%20Nov%202024_La%20Rochel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bsmacbookpro\Library\Containers\com.apple.mail\Data\Library\Mail%20Downloads\9E3AB73F-C11C-4363-BDF0-AF50943DA4A9\SMSM%20IdR%20and%20LR%20digital%20intervention%20log%20Nov%202024_La%20Rochel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bsmacbookpro\Library\Containers\com.apple.mail\Data\Library\Mail%20Downloads\9E3AB73F-C11C-4363-BDF0-AF50943DA4A9\SMSM%20IdR%20and%20LR%20digital%20intervention%20log%20Nov%202024_La%20Rochell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robsmacbookpro\Library\Containers\com.apple.mail\Data\Library\Mail%20Downloads\9E3AB73F-C11C-4363-BDF0-AF50943DA4A9\SMSM%20IdR%20and%20LR%20digital%20intervention%20log%20Nov%202024_La%20Rochel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'RESUME-SITREP'!$D$62:$D$73</c:f>
              <c:strCache>
                <c:ptCount val="12"/>
                <c:pt idx="0">
                  <c:v>FORCE 1</c:v>
                </c:pt>
                <c:pt idx="1">
                  <c:v>FORCE 2</c:v>
                </c:pt>
                <c:pt idx="2">
                  <c:v>FORCE 3</c:v>
                </c:pt>
                <c:pt idx="3">
                  <c:v>FORCE 4</c:v>
                </c:pt>
                <c:pt idx="4">
                  <c:v>FORCE 5</c:v>
                </c:pt>
                <c:pt idx="5">
                  <c:v>FORCE 6</c:v>
                </c:pt>
                <c:pt idx="6">
                  <c:v>FORCE 7</c:v>
                </c:pt>
                <c:pt idx="7">
                  <c:v>FORCE 8</c:v>
                </c:pt>
                <c:pt idx="8">
                  <c:v>FORCE 9</c:v>
                </c:pt>
                <c:pt idx="9">
                  <c:v>FORCE 10</c:v>
                </c:pt>
                <c:pt idx="10">
                  <c:v>FORCE 11</c:v>
                </c:pt>
                <c:pt idx="11">
                  <c:v>FORCE 12</c:v>
                </c:pt>
              </c:strCache>
            </c:strRef>
          </c:cat>
          <c:val>
            <c:numRef>
              <c:f>'RESUME-SITREP'!$E$62:$E$73</c:f>
              <c:numCache>
                <c:formatCode>General</c:formatCode>
                <c:ptCount val="12"/>
                <c:pt idx="0">
                  <c:v>1</c:v>
                </c:pt>
                <c:pt idx="1">
                  <c:v>16</c:v>
                </c:pt>
                <c:pt idx="2">
                  <c:v>26</c:v>
                </c:pt>
                <c:pt idx="3">
                  <c:v>24</c:v>
                </c:pt>
                <c:pt idx="4">
                  <c:v>8</c:v>
                </c:pt>
                <c:pt idx="5">
                  <c:v>3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ED-3448-865A-53C97A3861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axId val="242044688"/>
        <c:axId val="242046608"/>
      </c:barChart>
      <c:catAx>
        <c:axId val="2420446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2046608"/>
        <c:crosses val="autoZero"/>
        <c:auto val="1"/>
        <c:lblAlgn val="ctr"/>
        <c:lblOffset val="100"/>
        <c:noMultiLvlLbl val="0"/>
      </c:catAx>
      <c:valAx>
        <c:axId val="24204660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204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'RESUME-SITREP'!$D$7</c:f>
              <c:strCache>
                <c:ptCount val="1"/>
                <c:pt idx="0">
                  <c:v>SAR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'RESUME-SITREP'!$K$6:$V$6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'RESUME-SITREP'!$K$7:$V$7</c:f>
              <c:numCache>
                <c:formatCode>General</c:formatCode>
                <c:ptCount val="12"/>
                <c:pt idx="0">
                  <c:v>3</c:v>
                </c:pt>
                <c:pt idx="1">
                  <c:v>0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4</c:v>
                </c:pt>
                <c:pt idx="7">
                  <c:v>8</c:v>
                </c:pt>
                <c:pt idx="8">
                  <c:v>1</c:v>
                </c:pt>
                <c:pt idx="9">
                  <c:v>3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08-F743-AC1E-8F458A31939E}"/>
            </c:ext>
          </c:extLst>
        </c:ser>
        <c:ser>
          <c:idx val="1"/>
          <c:order val="1"/>
          <c:tx>
            <c:strRef>
              <c:f>'RESUME-SITREP'!$D$8</c:f>
              <c:strCache>
                <c:ptCount val="1"/>
                <c:pt idx="0">
                  <c:v>MAS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'RESUME-SITREP'!$K$6:$V$6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'RESUME-SITREP'!$K$8:$V$8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6</c:v>
                </c:pt>
                <c:pt idx="4">
                  <c:v>7</c:v>
                </c:pt>
                <c:pt idx="5">
                  <c:v>11</c:v>
                </c:pt>
                <c:pt idx="6">
                  <c:v>9</c:v>
                </c:pt>
                <c:pt idx="7">
                  <c:v>10</c:v>
                </c:pt>
                <c:pt idx="8">
                  <c:v>4</c:v>
                </c:pt>
                <c:pt idx="9">
                  <c:v>1</c:v>
                </c:pt>
                <c:pt idx="10">
                  <c:v>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08-F743-AC1E-8F458A31939E}"/>
            </c:ext>
          </c:extLst>
        </c:ser>
        <c:ser>
          <c:idx val="2"/>
          <c:order val="2"/>
          <c:tx>
            <c:strRef>
              <c:f>'RESUME-SITREP'!$D$9</c:f>
              <c:strCache>
                <c:ptCount val="1"/>
                <c:pt idx="0">
                  <c:v>DIV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'RESUME-SITREP'!$K$6:$V$6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'RESUME-SITREP'!$K$9:$V$9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08-F743-AC1E-8F458A31939E}"/>
            </c:ext>
          </c:extLst>
        </c:ser>
        <c:ser>
          <c:idx val="3"/>
          <c:order val="3"/>
          <c:tx>
            <c:strRef>
              <c:f>'RESUME-SITREP'!$D$10</c:f>
              <c:strCache>
                <c:ptCount val="1"/>
                <c:pt idx="0">
                  <c:v>SUR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'RESUME-SITREP'!$K$6:$V$6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'RESUME-SITREP'!$K$10:$V$10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08-F743-AC1E-8F458A3193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238384064"/>
        <c:axId val="238392704"/>
      </c:barChart>
      <c:catAx>
        <c:axId val="238384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8392704"/>
        <c:crosses val="autoZero"/>
        <c:auto val="1"/>
        <c:lblAlgn val="ctr"/>
        <c:lblOffset val="100"/>
        <c:noMultiLvlLbl val="0"/>
      </c:catAx>
      <c:valAx>
        <c:axId val="23839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8384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'RESUME-SITREP'!$D$118</c:f>
              <c:strCache>
                <c:ptCount val="1"/>
                <c:pt idx="0">
                  <c:v>ABORDAGE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7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099-6F46-B62F-BA87E6D885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'RESUME-SITREP'!$I$118:$J$118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9-6F46-B62F-BA87E6D885DE}"/>
            </c:ext>
          </c:extLst>
        </c:ser>
        <c:ser>
          <c:idx val="1"/>
          <c:order val="1"/>
          <c:tx>
            <c:strRef>
              <c:f>'RESUME-SITREP'!$D$119</c:f>
              <c:strCache>
                <c:ptCount val="1"/>
                <c:pt idx="0">
                  <c:v>ACCIDENT CORPOREL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'RESUME-SITREP'!$I$119:$J$119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099-6F46-B62F-BA87E6D885DE}"/>
            </c:ext>
          </c:extLst>
        </c:ser>
        <c:ser>
          <c:idx val="2"/>
          <c:order val="2"/>
          <c:tx>
            <c:strRef>
              <c:f>'RESUME-SITREP'!$D$120</c:f>
              <c:strCache>
                <c:ptCount val="1"/>
                <c:pt idx="0">
                  <c:v>AUTRE ÉVÉNEMENT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'RESUME-SITREP'!$I$120:$J$120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099-6F46-B62F-BA87E6D885DE}"/>
            </c:ext>
          </c:extLst>
        </c:ser>
        <c:ser>
          <c:idx val="3"/>
          <c:order val="3"/>
          <c:tx>
            <c:strRef>
              <c:f>'RESUME-SITREP'!$D$121</c:f>
              <c:strCache>
                <c:ptCount val="1"/>
                <c:pt idx="0">
                  <c:v>AVARIE DE GRÉEMENT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'RESUME-SITREP'!$I$121:$J$121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99-6F46-B62F-BA87E6D885DE}"/>
            </c:ext>
          </c:extLst>
        </c:ser>
        <c:ser>
          <c:idx val="4"/>
          <c:order val="4"/>
          <c:tx>
            <c:strRef>
              <c:f>'RESUME-SITREP'!$D$122</c:f>
              <c:strCache>
                <c:ptCount val="1"/>
                <c:pt idx="0">
                  <c:v>AVARIE DE L'APPAREIL À GOUVERNER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89355316464623"/>
                      <c:h val="4.63636408790109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A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'RESUME-SITREP'!$I$122:$J$122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099-6F46-B62F-BA87E6D885DE}"/>
            </c:ext>
          </c:extLst>
        </c:ser>
        <c:ser>
          <c:idx val="5"/>
          <c:order val="5"/>
          <c:tx>
            <c:strRef>
              <c:f>'RESUME-SITREP'!$D$123</c:f>
              <c:strCache>
                <c:ptCount val="1"/>
                <c:pt idx="0">
                  <c:v>AVARIE DE PROPULSION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'RESUME-SITREP'!$I$123:$J$123</c:f>
              <c:numCache>
                <c:formatCode>General</c:formatCode>
                <c:ptCount val="2"/>
                <c:pt idx="0">
                  <c:v>1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099-6F46-B62F-BA87E6D885DE}"/>
            </c:ext>
          </c:extLst>
        </c:ser>
        <c:ser>
          <c:idx val="6"/>
          <c:order val="6"/>
          <c:tx>
            <c:strRef>
              <c:f>'RESUME-SITREP'!$D$124</c:f>
              <c:strCache>
                <c:ptCount val="1"/>
                <c:pt idx="0">
                  <c:v>AVARIE ÉLECTRIQUE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099-6F46-B62F-BA87E6D885D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'RESUME-SITREP'!$I$124:$J$124</c:f>
              <c:numCache>
                <c:formatCode>General</c:formatCode>
                <c:ptCount val="2"/>
                <c:pt idx="0">
                  <c:v>0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B099-6F46-B62F-BA87E6D885DE}"/>
            </c:ext>
          </c:extLst>
        </c:ser>
        <c:ser>
          <c:idx val="7"/>
          <c:order val="7"/>
          <c:tx>
            <c:strRef>
              <c:f>'RESUME-SITREP'!$D$125</c:f>
              <c:strCache>
                <c:ptCount val="1"/>
                <c:pt idx="0">
                  <c:v>BAIGNADE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'RESUME-SITREP'!$I$125:$J$125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099-6F46-B62F-BA87E6D885DE}"/>
            </c:ext>
          </c:extLst>
        </c:ser>
        <c:ser>
          <c:idx val="8"/>
          <c:order val="8"/>
          <c:tx>
            <c:strRef>
              <c:f>'RESUME-SITREP'!$D$126</c:f>
              <c:strCache>
                <c:ptCount val="1"/>
                <c:pt idx="0">
                  <c:v>CHAVIREMENT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'RESUME-SITREP'!$I$126:$J$126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099-6F46-B62F-BA87E6D885DE}"/>
            </c:ext>
          </c:extLst>
        </c:ser>
        <c:ser>
          <c:idx val="9"/>
          <c:order val="9"/>
          <c:tx>
            <c:strRef>
              <c:f>'RESUME-SITREP'!$D$127</c:f>
              <c:strCache>
                <c:ptCount val="1"/>
                <c:pt idx="0">
                  <c:v>CHUTE À LA MER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'RESUME-SITREP'!$I$127:$J$127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099-6F46-B62F-BA87E6D885DE}"/>
            </c:ext>
          </c:extLst>
        </c:ser>
        <c:ser>
          <c:idx val="10"/>
          <c:order val="10"/>
          <c:tx>
            <c:strRef>
              <c:f>'RESUME-SITREP'!$D$128</c:f>
              <c:strCache>
                <c:ptCount val="1"/>
                <c:pt idx="0">
                  <c:v>DÉMÂTAGE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'RESUME-SITREP'!$I$128:$J$128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099-6F46-B62F-BA87E6D885DE}"/>
            </c:ext>
          </c:extLst>
        </c:ser>
        <c:ser>
          <c:idx val="11"/>
          <c:order val="11"/>
          <c:tx>
            <c:strRef>
              <c:f>'RESUME-SITREP'!$D$129</c:f>
              <c:strCache>
                <c:ptCount val="1"/>
                <c:pt idx="0">
                  <c:v>DIFFICULTÉ À MANOEUVRER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B099-6F46-B62F-BA87E6D885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'RESUME-SITREP'!$I$129:$J$129</c:f>
              <c:numCache>
                <c:formatCode>General</c:formatCode>
                <c:ptCount val="2"/>
                <c:pt idx="0">
                  <c:v>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099-6F46-B62F-BA87E6D885DE}"/>
            </c:ext>
          </c:extLst>
        </c:ser>
        <c:ser>
          <c:idx val="12"/>
          <c:order val="12"/>
          <c:tx>
            <c:strRef>
              <c:f>'RESUME-SITREP'!$D$130</c:f>
              <c:strCache>
                <c:ptCount val="1"/>
                <c:pt idx="0">
                  <c:v>ÉCHOUEMENT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'RESUME-SITREP'!$I$130:$J$130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B099-6F46-B62F-BA87E6D885DE}"/>
            </c:ext>
          </c:extLst>
        </c:ser>
        <c:ser>
          <c:idx val="13"/>
          <c:order val="13"/>
          <c:tx>
            <c:strRef>
              <c:f>'RESUME-SITREP'!$D$131</c:f>
              <c:strCache>
                <c:ptCount val="1"/>
                <c:pt idx="0">
                  <c:v>ENVASEMENT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'RESUME-SITREP'!$I$131:$J$131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099-6F46-B62F-BA87E6D885DE}"/>
            </c:ext>
          </c:extLst>
        </c:ser>
        <c:ser>
          <c:idx val="14"/>
          <c:order val="14"/>
          <c:tx>
            <c:strRef>
              <c:f>'RESUME-SITREP'!$D$132</c:f>
              <c:strCache>
                <c:ptCount val="1"/>
                <c:pt idx="0">
                  <c:v>HÉLICE ENGAGÉE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9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'RESUME-SITREP'!$I$132:$J$132</c:f>
              <c:numCache>
                <c:formatCode>General</c:formatCode>
                <c:ptCount val="2"/>
                <c:pt idx="0">
                  <c:v>1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B099-6F46-B62F-BA87E6D885DE}"/>
            </c:ext>
          </c:extLst>
        </c:ser>
        <c:ser>
          <c:idx val="15"/>
          <c:order val="15"/>
          <c:tx>
            <c:strRef>
              <c:f>'RESUME-SITREP'!$D$133</c:f>
              <c:strCache>
                <c:ptCount val="1"/>
                <c:pt idx="0">
                  <c:v>IMMOBILISÉ DANS ENGIN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'RESUME-SITREP'!$I$133:$J$133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B099-6F46-B62F-BA87E6D885DE}"/>
            </c:ext>
          </c:extLst>
        </c:ser>
        <c:ser>
          <c:idx val="16"/>
          <c:order val="16"/>
          <c:tx>
            <c:strRef>
              <c:f>'RESUME-SITREP'!$D$134</c:f>
              <c:strCache>
                <c:ptCount val="1"/>
                <c:pt idx="0">
                  <c:v>INCENDIE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'RESUME-SITREP'!$I$134:$J$134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B099-6F46-B62F-BA87E6D885DE}"/>
            </c:ext>
          </c:extLst>
        </c:ser>
        <c:ser>
          <c:idx val="17"/>
          <c:order val="17"/>
          <c:tx>
            <c:strRef>
              <c:f>'RESUME-SITREP'!$D$135</c:f>
              <c:strCache>
                <c:ptCount val="1"/>
                <c:pt idx="0">
                  <c:v>INEXPÉRIENCE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'RESUME-SITREP'!$I$135:$J$135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B099-6F46-B62F-BA87E6D885DE}"/>
            </c:ext>
          </c:extLst>
        </c:ser>
        <c:ser>
          <c:idx val="18"/>
          <c:order val="18"/>
          <c:tx>
            <c:strRef>
              <c:f>'RESUME-SITREP'!$D$136</c:f>
              <c:strCache>
                <c:ptCount val="1"/>
                <c:pt idx="0">
                  <c:v>MOUILLAGE IMMOBILISÉ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099-6F46-B62F-BA87E6D885DE}"/>
                </c:ext>
              </c:extLst>
            </c:dLbl>
            <c:dLbl>
              <c:idx val="1"/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'RESUME-SITREP'!$I$136:$J$136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B099-6F46-B62F-BA87E6D885DE}"/>
            </c:ext>
          </c:extLst>
        </c:ser>
        <c:ser>
          <c:idx val="19"/>
          <c:order val="19"/>
          <c:tx>
            <c:strRef>
              <c:f>'RESUME-SITREP'!$D$137</c:f>
              <c:strCache>
                <c:ptCount val="1"/>
                <c:pt idx="0">
                  <c:v>NAUFRAGE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'RESUME-SITREP'!$I$137:$J$137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B099-6F46-B62F-BA87E6D885DE}"/>
            </c:ext>
          </c:extLst>
        </c:ser>
        <c:ser>
          <c:idx val="20"/>
          <c:order val="20"/>
          <c:tx>
            <c:strRef>
              <c:f>'RESUME-SITREP'!$D$138</c:f>
              <c:strCache>
                <c:ptCount val="1"/>
                <c:pt idx="0">
                  <c:v>PANNE DE CARBURANT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'RESUME-SITREP'!$I$138:$J$138</c:f>
              <c:numCache>
                <c:formatCode>General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B099-6F46-B62F-BA87E6D885DE}"/>
            </c:ext>
          </c:extLst>
        </c:ser>
        <c:ser>
          <c:idx val="21"/>
          <c:order val="21"/>
          <c:tx>
            <c:strRef>
              <c:f>'RESUME-SITREP'!$D$139</c:f>
              <c:strCache>
                <c:ptCount val="1"/>
                <c:pt idx="0">
                  <c:v>PLONGÉE EN APNÉE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'RESUME-SITREP'!$I$139:$J$139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B099-6F46-B62F-BA87E6D885DE}"/>
            </c:ext>
          </c:extLst>
        </c:ser>
        <c:ser>
          <c:idx val="22"/>
          <c:order val="22"/>
          <c:tx>
            <c:strRef>
              <c:f>'RESUME-SITREP'!$D$140</c:f>
              <c:strCache>
                <c:ptCount val="1"/>
                <c:pt idx="0">
                  <c:v>PROBLÈME MÉDICAL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'RESUME-SITREP'!$I$140:$J$140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B099-6F46-B62F-BA87E6D885DE}"/>
            </c:ext>
          </c:extLst>
        </c:ser>
        <c:ser>
          <c:idx val="23"/>
          <c:order val="23"/>
          <c:tx>
            <c:strRef>
              <c:f>'RESUME-SITREP'!$D$141</c:f>
              <c:strCache>
                <c:ptCount val="1"/>
                <c:pt idx="0">
                  <c:v>RUPTURE DE MOUILLAGE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'RESUME-SITREP'!$I$141:$J$141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B099-6F46-B62F-BA87E6D885DE}"/>
            </c:ext>
          </c:extLst>
        </c:ser>
        <c:ser>
          <c:idx val="24"/>
          <c:order val="24"/>
          <c:tx>
            <c:strRef>
              <c:f>'RESUME-SITREP'!$D$142</c:f>
              <c:strCache>
                <c:ptCount val="1"/>
                <c:pt idx="0">
                  <c:v>SITUATION INDÉTERMINÉE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B099-6F46-B62F-BA87E6D885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'RESUME-SITREP'!$I$142:$J$142</c:f>
              <c:numCache>
                <c:formatCode>General</c:formatCode>
                <c:ptCount val="2"/>
                <c:pt idx="0">
                  <c:v>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B099-6F46-B62F-BA87E6D885DE}"/>
            </c:ext>
          </c:extLst>
        </c:ser>
        <c:ser>
          <c:idx val="25"/>
          <c:order val="25"/>
          <c:tx>
            <c:strRef>
              <c:f>'RESUME-SITREP'!$D$143</c:f>
              <c:strCache>
                <c:ptCount val="1"/>
                <c:pt idx="0">
                  <c:v>TALONNAGE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'RESUME-SITREP'!$I$143:$J$143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B099-6F46-B62F-BA87E6D885DE}"/>
            </c:ext>
          </c:extLst>
        </c:ser>
        <c:ser>
          <c:idx val="26"/>
          <c:order val="26"/>
          <c:tx>
            <c:strRef>
              <c:f>'RESUME-SITREP'!$D$144</c:f>
              <c:strCache>
                <c:ptCount val="1"/>
                <c:pt idx="0">
                  <c:v>TENTATIVE DE SUICIDE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3-B099-6F46-B62F-BA87E6D885D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'RESUME-SITREP'!$I$144:$J$144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B099-6F46-B62F-BA87E6D885DE}"/>
            </c:ext>
          </c:extLst>
        </c:ser>
        <c:ser>
          <c:idx val="27"/>
          <c:order val="27"/>
          <c:tx>
            <c:strRef>
              <c:f>'RESUME-SITREP'!$D$145</c:f>
              <c:strCache>
                <c:ptCount val="1"/>
                <c:pt idx="0">
                  <c:v>TRANSPORT SANITAIRE ÎLE-CONTINENT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'RESUME-SITREP'!$I$145:$J$145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B099-6F46-B62F-BA87E6D885DE}"/>
            </c:ext>
          </c:extLst>
        </c:ser>
        <c:ser>
          <c:idx val="28"/>
          <c:order val="28"/>
          <c:tx>
            <c:strRef>
              <c:f>'RESUME-SITREP'!$D$146</c:f>
              <c:strCache>
                <c:ptCount val="1"/>
                <c:pt idx="0">
                  <c:v>VOIE D'EAU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B099-6F46-B62F-BA87E6D885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'RESUME-SITREP'!$I$117:$J$117</c:f>
              <c:strCache>
                <c:ptCount val="2"/>
                <c:pt idx="0">
                  <c:v>SAR</c:v>
                </c:pt>
                <c:pt idx="1">
                  <c:v>MAS</c:v>
                </c:pt>
              </c:strCache>
            </c:strRef>
          </c:cat>
          <c:val>
            <c:numRef>
              <c:f>'RESUME-SITREP'!$I$146:$J$146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B099-6F46-B62F-BA87E6D885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100"/>
        <c:axId val="175899855"/>
        <c:axId val="34963024"/>
      </c:barChart>
      <c:catAx>
        <c:axId val="1758998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4963024"/>
        <c:crosses val="autoZero"/>
        <c:auto val="1"/>
        <c:lblAlgn val="ctr"/>
        <c:lblOffset val="100"/>
        <c:noMultiLvlLbl val="0"/>
      </c:catAx>
      <c:valAx>
        <c:axId val="3496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58998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600"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'RESUME-SITREP'!$I$117</c:f>
              <c:strCache>
                <c:ptCount val="1"/>
                <c:pt idx="0">
                  <c:v>SAR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71-CA43-98F8-F4009ED6FC58}"/>
              </c:ext>
            </c:extLst>
          </c:dPt>
          <c:cat>
            <c:strRef>
              <c:f>'RESUME-SITREP'!$D$118:$D$147</c:f>
              <c:strCache>
                <c:ptCount val="30"/>
                <c:pt idx="0">
                  <c:v>ABORDAGE</c:v>
                </c:pt>
                <c:pt idx="1">
                  <c:v>ACCIDENT CORPOREL</c:v>
                </c:pt>
                <c:pt idx="2">
                  <c:v>AUTRE ÉVÉNEMENT</c:v>
                </c:pt>
                <c:pt idx="3">
                  <c:v>AVARIE DE GRÉEMENT</c:v>
                </c:pt>
                <c:pt idx="4">
                  <c:v>AVARIE DE L'APPAREIL À GOUVERNER</c:v>
                </c:pt>
                <c:pt idx="5">
                  <c:v>AVARIE DE PROPULSION</c:v>
                </c:pt>
                <c:pt idx="6">
                  <c:v>AVARIE ÉLECTRIQUE</c:v>
                </c:pt>
                <c:pt idx="7">
                  <c:v>BAIGNADE</c:v>
                </c:pt>
                <c:pt idx="8">
                  <c:v>CHAVIREMENT</c:v>
                </c:pt>
                <c:pt idx="9">
                  <c:v>CHUTE À LA MER</c:v>
                </c:pt>
                <c:pt idx="10">
                  <c:v>DÉMÂTAGE</c:v>
                </c:pt>
                <c:pt idx="11">
                  <c:v>DIFFICULTÉ À MANOEUVRER</c:v>
                </c:pt>
                <c:pt idx="12">
                  <c:v>ÉCHOUEMENT</c:v>
                </c:pt>
                <c:pt idx="13">
                  <c:v>ENVASEMENT</c:v>
                </c:pt>
                <c:pt idx="14">
                  <c:v>HÉLICE ENGAGÉE</c:v>
                </c:pt>
                <c:pt idx="15">
                  <c:v>IMMOBILISÉ DANS ENGIN</c:v>
                </c:pt>
                <c:pt idx="16">
                  <c:v>INCENDIE</c:v>
                </c:pt>
                <c:pt idx="17">
                  <c:v>INEXPÉRIENCE</c:v>
                </c:pt>
                <c:pt idx="18">
                  <c:v>MOUILLAGE IMMOBILISÉ</c:v>
                </c:pt>
                <c:pt idx="19">
                  <c:v>NAUFRAGE</c:v>
                </c:pt>
                <c:pt idx="20">
                  <c:v>PANNE DE CARBURANT</c:v>
                </c:pt>
                <c:pt idx="21">
                  <c:v>PLONGÉE EN APNÉE</c:v>
                </c:pt>
                <c:pt idx="22">
                  <c:v>PROBLÈME MÉDICAL</c:v>
                </c:pt>
                <c:pt idx="23">
                  <c:v>RUPTURE DE MOUILLAGE</c:v>
                </c:pt>
                <c:pt idx="24">
                  <c:v>SITUATION INDÉTERMINÉE</c:v>
                </c:pt>
                <c:pt idx="25">
                  <c:v>TALONNAGE</c:v>
                </c:pt>
                <c:pt idx="26">
                  <c:v>TENTATIVE DE SUICIDE</c:v>
                </c:pt>
                <c:pt idx="27">
                  <c:v>TRANSPORT SANITAIRE ÎLE-CONTINENT</c:v>
                </c:pt>
                <c:pt idx="28">
                  <c:v>VOIE D'EAU</c:v>
                </c:pt>
                <c:pt idx="29">
                  <c:v>[ISBLANK]</c:v>
                </c:pt>
              </c:strCache>
            </c:strRef>
          </c:cat>
          <c:val>
            <c:numRef>
              <c:f>'RESUME-SITREP'!$I$118:$I$147</c:f>
              <c:numCache>
                <c:formatCode>General</c:formatCode>
                <c:ptCount val="30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3</c:v>
                </c:pt>
                <c:pt idx="12">
                  <c:v>5</c:v>
                </c:pt>
                <c:pt idx="13">
                  <c:v>0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2</c:v>
                </c:pt>
                <c:pt idx="23">
                  <c:v>1</c:v>
                </c:pt>
                <c:pt idx="24">
                  <c:v>8</c:v>
                </c:pt>
                <c:pt idx="25">
                  <c:v>1</c:v>
                </c:pt>
                <c:pt idx="26">
                  <c:v>2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71-CA43-98F8-F4009ED6FC58}"/>
            </c:ext>
          </c:extLst>
        </c:ser>
        <c:ser>
          <c:idx val="1"/>
          <c:order val="1"/>
          <c:tx>
            <c:strRef>
              <c:f>'RESUME-SITREP'!$J$117</c:f>
              <c:strCache>
                <c:ptCount val="1"/>
                <c:pt idx="0">
                  <c:v>MAS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171-CA43-98F8-F4009ED6FC58}"/>
              </c:ext>
            </c:extLst>
          </c:dPt>
          <c:cat>
            <c:strRef>
              <c:f>'RESUME-SITREP'!$D$118:$D$147</c:f>
              <c:strCache>
                <c:ptCount val="30"/>
                <c:pt idx="0">
                  <c:v>ABORDAGE</c:v>
                </c:pt>
                <c:pt idx="1">
                  <c:v>ACCIDENT CORPOREL</c:v>
                </c:pt>
                <c:pt idx="2">
                  <c:v>AUTRE ÉVÉNEMENT</c:v>
                </c:pt>
                <c:pt idx="3">
                  <c:v>AVARIE DE GRÉEMENT</c:v>
                </c:pt>
                <c:pt idx="4">
                  <c:v>AVARIE DE L'APPAREIL À GOUVERNER</c:v>
                </c:pt>
                <c:pt idx="5">
                  <c:v>AVARIE DE PROPULSION</c:v>
                </c:pt>
                <c:pt idx="6">
                  <c:v>AVARIE ÉLECTRIQUE</c:v>
                </c:pt>
                <c:pt idx="7">
                  <c:v>BAIGNADE</c:v>
                </c:pt>
                <c:pt idx="8">
                  <c:v>CHAVIREMENT</c:v>
                </c:pt>
                <c:pt idx="9">
                  <c:v>CHUTE À LA MER</c:v>
                </c:pt>
                <c:pt idx="10">
                  <c:v>DÉMÂTAGE</c:v>
                </c:pt>
                <c:pt idx="11">
                  <c:v>DIFFICULTÉ À MANOEUVRER</c:v>
                </c:pt>
                <c:pt idx="12">
                  <c:v>ÉCHOUEMENT</c:v>
                </c:pt>
                <c:pt idx="13">
                  <c:v>ENVASEMENT</c:v>
                </c:pt>
                <c:pt idx="14">
                  <c:v>HÉLICE ENGAGÉE</c:v>
                </c:pt>
                <c:pt idx="15">
                  <c:v>IMMOBILISÉ DANS ENGIN</c:v>
                </c:pt>
                <c:pt idx="16">
                  <c:v>INCENDIE</c:v>
                </c:pt>
                <c:pt idx="17">
                  <c:v>INEXPÉRIENCE</c:v>
                </c:pt>
                <c:pt idx="18">
                  <c:v>MOUILLAGE IMMOBILISÉ</c:v>
                </c:pt>
                <c:pt idx="19">
                  <c:v>NAUFRAGE</c:v>
                </c:pt>
                <c:pt idx="20">
                  <c:v>PANNE DE CARBURANT</c:v>
                </c:pt>
                <c:pt idx="21">
                  <c:v>PLONGÉE EN APNÉE</c:v>
                </c:pt>
                <c:pt idx="22">
                  <c:v>PROBLÈME MÉDICAL</c:v>
                </c:pt>
                <c:pt idx="23">
                  <c:v>RUPTURE DE MOUILLAGE</c:v>
                </c:pt>
                <c:pt idx="24">
                  <c:v>SITUATION INDÉTERMINÉE</c:v>
                </c:pt>
                <c:pt idx="25">
                  <c:v>TALONNAGE</c:v>
                </c:pt>
                <c:pt idx="26">
                  <c:v>TENTATIVE DE SUICIDE</c:v>
                </c:pt>
                <c:pt idx="27">
                  <c:v>TRANSPORT SANITAIRE ÎLE-CONTINENT</c:v>
                </c:pt>
                <c:pt idx="28">
                  <c:v>VOIE D'EAU</c:v>
                </c:pt>
                <c:pt idx="29">
                  <c:v>[ISBLANK]</c:v>
                </c:pt>
              </c:strCache>
            </c:strRef>
          </c:cat>
          <c:val>
            <c:numRef>
              <c:f>'RESUME-SITREP'!$J$118:$J$147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30</c:v>
                </c:pt>
                <c:pt idx="6">
                  <c:v>5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3</c:v>
                </c:pt>
                <c:pt idx="13">
                  <c:v>0</c:v>
                </c:pt>
                <c:pt idx="14">
                  <c:v>5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2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71-CA43-98F8-F4009ED6FC58}"/>
            </c:ext>
          </c:extLst>
        </c:ser>
        <c:ser>
          <c:idx val="2"/>
          <c:order val="2"/>
          <c:tx>
            <c:strRef>
              <c:f>'RESUME-SITREP'!$K$117</c:f>
              <c:strCache>
                <c:ptCount val="1"/>
                <c:pt idx="0">
                  <c:v>DIV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'RESUME-SITREP'!$D$118:$D$147</c:f>
              <c:strCache>
                <c:ptCount val="30"/>
                <c:pt idx="0">
                  <c:v>ABORDAGE</c:v>
                </c:pt>
                <c:pt idx="1">
                  <c:v>ACCIDENT CORPOREL</c:v>
                </c:pt>
                <c:pt idx="2">
                  <c:v>AUTRE ÉVÉNEMENT</c:v>
                </c:pt>
                <c:pt idx="3">
                  <c:v>AVARIE DE GRÉEMENT</c:v>
                </c:pt>
                <c:pt idx="4">
                  <c:v>AVARIE DE L'APPAREIL À GOUVERNER</c:v>
                </c:pt>
                <c:pt idx="5">
                  <c:v>AVARIE DE PROPULSION</c:v>
                </c:pt>
                <c:pt idx="6">
                  <c:v>AVARIE ÉLECTRIQUE</c:v>
                </c:pt>
                <c:pt idx="7">
                  <c:v>BAIGNADE</c:v>
                </c:pt>
                <c:pt idx="8">
                  <c:v>CHAVIREMENT</c:v>
                </c:pt>
                <c:pt idx="9">
                  <c:v>CHUTE À LA MER</c:v>
                </c:pt>
                <c:pt idx="10">
                  <c:v>DÉMÂTAGE</c:v>
                </c:pt>
                <c:pt idx="11">
                  <c:v>DIFFICULTÉ À MANOEUVRER</c:v>
                </c:pt>
                <c:pt idx="12">
                  <c:v>ÉCHOUEMENT</c:v>
                </c:pt>
                <c:pt idx="13">
                  <c:v>ENVASEMENT</c:v>
                </c:pt>
                <c:pt idx="14">
                  <c:v>HÉLICE ENGAGÉE</c:v>
                </c:pt>
                <c:pt idx="15">
                  <c:v>IMMOBILISÉ DANS ENGIN</c:v>
                </c:pt>
                <c:pt idx="16">
                  <c:v>INCENDIE</c:v>
                </c:pt>
                <c:pt idx="17">
                  <c:v>INEXPÉRIENCE</c:v>
                </c:pt>
                <c:pt idx="18">
                  <c:v>MOUILLAGE IMMOBILISÉ</c:v>
                </c:pt>
                <c:pt idx="19">
                  <c:v>NAUFRAGE</c:v>
                </c:pt>
                <c:pt idx="20">
                  <c:v>PANNE DE CARBURANT</c:v>
                </c:pt>
                <c:pt idx="21">
                  <c:v>PLONGÉE EN APNÉE</c:v>
                </c:pt>
                <c:pt idx="22">
                  <c:v>PROBLÈME MÉDICAL</c:v>
                </c:pt>
                <c:pt idx="23">
                  <c:v>RUPTURE DE MOUILLAGE</c:v>
                </c:pt>
                <c:pt idx="24">
                  <c:v>SITUATION INDÉTERMINÉE</c:v>
                </c:pt>
                <c:pt idx="25">
                  <c:v>TALONNAGE</c:v>
                </c:pt>
                <c:pt idx="26">
                  <c:v>TENTATIVE DE SUICIDE</c:v>
                </c:pt>
                <c:pt idx="27">
                  <c:v>TRANSPORT SANITAIRE ÎLE-CONTINENT</c:v>
                </c:pt>
                <c:pt idx="28">
                  <c:v>VOIE D'EAU</c:v>
                </c:pt>
                <c:pt idx="29">
                  <c:v>[ISBLANK]</c:v>
                </c:pt>
              </c:strCache>
            </c:strRef>
          </c:cat>
          <c:val>
            <c:numRef>
              <c:f>'RESUME-SITREP'!$K$118:$K$147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71-CA43-98F8-F4009ED6FC58}"/>
            </c:ext>
          </c:extLst>
        </c:ser>
        <c:ser>
          <c:idx val="3"/>
          <c:order val="3"/>
          <c:tx>
            <c:strRef>
              <c:f>'RESUME-SITREP'!$L$117</c:f>
              <c:strCache>
                <c:ptCount val="1"/>
                <c:pt idx="0">
                  <c:v>SUR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'RESUME-SITREP'!$D$118:$D$147</c:f>
              <c:strCache>
                <c:ptCount val="30"/>
                <c:pt idx="0">
                  <c:v>ABORDAGE</c:v>
                </c:pt>
                <c:pt idx="1">
                  <c:v>ACCIDENT CORPOREL</c:v>
                </c:pt>
                <c:pt idx="2">
                  <c:v>AUTRE ÉVÉNEMENT</c:v>
                </c:pt>
                <c:pt idx="3">
                  <c:v>AVARIE DE GRÉEMENT</c:v>
                </c:pt>
                <c:pt idx="4">
                  <c:v>AVARIE DE L'APPAREIL À GOUVERNER</c:v>
                </c:pt>
                <c:pt idx="5">
                  <c:v>AVARIE DE PROPULSION</c:v>
                </c:pt>
                <c:pt idx="6">
                  <c:v>AVARIE ÉLECTRIQUE</c:v>
                </c:pt>
                <c:pt idx="7">
                  <c:v>BAIGNADE</c:v>
                </c:pt>
                <c:pt idx="8">
                  <c:v>CHAVIREMENT</c:v>
                </c:pt>
                <c:pt idx="9">
                  <c:v>CHUTE À LA MER</c:v>
                </c:pt>
                <c:pt idx="10">
                  <c:v>DÉMÂTAGE</c:v>
                </c:pt>
                <c:pt idx="11">
                  <c:v>DIFFICULTÉ À MANOEUVRER</c:v>
                </c:pt>
                <c:pt idx="12">
                  <c:v>ÉCHOUEMENT</c:v>
                </c:pt>
                <c:pt idx="13">
                  <c:v>ENVASEMENT</c:v>
                </c:pt>
                <c:pt idx="14">
                  <c:v>HÉLICE ENGAGÉE</c:v>
                </c:pt>
                <c:pt idx="15">
                  <c:v>IMMOBILISÉ DANS ENGIN</c:v>
                </c:pt>
                <c:pt idx="16">
                  <c:v>INCENDIE</c:v>
                </c:pt>
                <c:pt idx="17">
                  <c:v>INEXPÉRIENCE</c:v>
                </c:pt>
                <c:pt idx="18">
                  <c:v>MOUILLAGE IMMOBILISÉ</c:v>
                </c:pt>
                <c:pt idx="19">
                  <c:v>NAUFRAGE</c:v>
                </c:pt>
                <c:pt idx="20">
                  <c:v>PANNE DE CARBURANT</c:v>
                </c:pt>
                <c:pt idx="21">
                  <c:v>PLONGÉE EN APNÉE</c:v>
                </c:pt>
                <c:pt idx="22">
                  <c:v>PROBLÈME MÉDICAL</c:v>
                </c:pt>
                <c:pt idx="23">
                  <c:v>RUPTURE DE MOUILLAGE</c:v>
                </c:pt>
                <c:pt idx="24">
                  <c:v>SITUATION INDÉTERMINÉE</c:v>
                </c:pt>
                <c:pt idx="25">
                  <c:v>TALONNAGE</c:v>
                </c:pt>
                <c:pt idx="26">
                  <c:v>TENTATIVE DE SUICIDE</c:v>
                </c:pt>
                <c:pt idx="27">
                  <c:v>TRANSPORT SANITAIRE ÎLE-CONTINENT</c:v>
                </c:pt>
                <c:pt idx="28">
                  <c:v>VOIE D'EAU</c:v>
                </c:pt>
                <c:pt idx="29">
                  <c:v>[ISBLANK]</c:v>
                </c:pt>
              </c:strCache>
            </c:strRef>
          </c:cat>
          <c:val>
            <c:numRef>
              <c:f>'RESUME-SITREP'!$L$118:$L$147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71-CA43-98F8-F4009ED6FC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43728591"/>
        <c:axId val="1143738671"/>
      </c:barChart>
      <c:catAx>
        <c:axId val="114372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3738671"/>
        <c:crosses val="autoZero"/>
        <c:auto val="1"/>
        <c:lblAlgn val="ctr"/>
        <c:lblOffset val="100"/>
        <c:noMultiLvlLbl val="0"/>
      </c:catAx>
      <c:valAx>
        <c:axId val="11437386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3728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ECC11-F1D8-E542-B6DA-1EC28C0E2B7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661C7-4FBF-F349-9196-7BC7575872A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5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FAF1E-6694-0FFE-48B9-064D211DC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9A519-68C3-8A09-0BA5-BA5283BCA3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DBD5A-7184-B863-E17E-88ACC339FD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29565-DD77-E130-1434-3D2F5FE2C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839AB-0C96-54D3-78F4-33F21842A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E254660-EBE2-E7A9-F133-9C61995E4C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944FEAA-369B-A2A1-444E-9661DBD538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2BAD7D-F82F-5FEA-CD87-4DC37FFD5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7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3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73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7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39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79C16-0270-259C-61F3-15A4F1A4B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07CA22-CB4B-D36A-AEEB-9323BE8E4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1FE37A0-37BC-717D-3124-236B2FFA6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B6EFD8-9A60-B18B-5CE5-E4DF37B2F0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661C7-4FBF-F349-9196-7BC7575872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5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A01E-4A75-57D1-E54E-26448EB7C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BF248E-F1B6-8879-0A9E-54A702612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E7435-8A67-34E9-07BB-CA81448C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58637-55AE-01D1-820B-81F13318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326FE-02AA-BAD1-D43D-8876E61D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4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D49D-2963-50A7-D04B-392521B7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A46D2-2940-938D-CFE2-1943E64B4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6B820-ADD6-A004-0782-F606F84D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AA551-EAA8-7AB1-FE91-2BD92185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FD88F-73EB-DC6C-4F21-2D462A8C3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4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4D6E03-0E8C-34A5-B42F-32B1DF867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F49A74-FFF5-23D9-5D4E-BCB3AD673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8B217-64AD-C262-DF01-6E9A6690C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6DE5D-E142-49F7-18BC-44674A1EB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3E5E5-E849-E6C0-E8CC-F26C1768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AE73A9-239D-A2E5-4638-99250BAA5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205843B-5AEE-05C0-1654-DCF6AFD24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BE6DAB4-BBE2-B2E2-ADCB-BA19C6330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F9982D-2466-24B7-2396-2F997A4D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F4DE10-0719-64AB-E2BE-8BE08A52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2584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9FBDB-7C22-8FE6-308B-31BCC5D2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660225-AD66-0DD4-F14B-36AFA49F9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A536DC-EF82-3321-6060-707FA47F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D0C69-7379-3B9B-5DAA-024B1672D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E98226-15E5-5141-92A5-B96541ED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92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4795C-E380-1929-108D-0BE911E42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B8A623-551C-32AD-1528-5C4B43B54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28AEF1-3F81-CC50-D72B-DA487AE0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5F30BC-3A65-F6CF-3614-337EB86B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BA40F1-153B-3ABC-32A7-DDD6FF30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957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A1AAB4-774A-6142-0FCD-C721E4756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29D24D-9C4C-3C0D-1D41-7030F5FB7E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EFE812C-D3E1-89AE-24D6-286EC32CE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4AA034-B9E7-464A-CCD9-B7781DCE7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EDD1CA7-6C2E-C0D3-1FA8-A4B23947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FE06E0-B268-67C9-8EBA-3EEDB011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952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6775AF-7F69-9345-D32A-AB2AE0CC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96FD46-9588-8972-ADD5-0B0665197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FF0EC2-4ECA-252D-0090-CBA2B6F6F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1186A1-0759-1B63-0B94-06E8EBACB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969C4E8-6078-822A-8DAA-3D8B11100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68A017-51C4-C8A3-140C-1DE339F6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3FB2A2C-2816-FAE0-94DC-F40533D3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DE85C9F-62EF-6331-E1AC-11F1053C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787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752ECE-15F7-5FD0-2555-A7BA12EE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FAEC66E-71E3-F5AB-38A9-89E5EDFD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A78767-DA16-D5BF-F7C1-A49F963D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500E63-E644-30AE-1346-FEAAABC4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2761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4D8A55C-57D1-2FB4-090D-0215E4A82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7B228E-8F3F-4D75-32D4-8B2383AD5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022639-9644-5392-B46A-A0505788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6331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D46F41-62DD-1450-EC6D-E77AF1D9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C2F162-9C5A-7934-3290-2C08A1B24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3F5311-52FA-17E2-EE3C-6BF8DF7DA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FB0222-0B23-520A-9DBC-FD760EF0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FD1EF48-75BB-CA6A-7239-0D6D3226A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1DC38C-B695-4777-E996-71F4D8DD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84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7A9AF-595E-482B-12BA-DEB1F1D2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6DC67-A58C-8193-511D-2AEC2FDB0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53330-9C1D-C596-CEF8-027819BE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8236E-5A26-FC25-9C1E-579FC2E1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8D098-6B73-B8E8-08FF-DDB56EF3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96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78DF1-BABB-FDFD-A9AA-A3337E01F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9595368-9516-E855-C42C-3FCDC6BA2E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AD9519-8BD1-5581-2C2A-086C999CB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56CFB0-AC7C-721E-8947-0DCE47A4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4EC4E7-483E-CE6F-F43F-ABD40C57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2BE660-C45B-57C5-AFE9-81B83C3E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136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98EF9-CA83-0BF3-6347-619FC42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9F1B7A-2A62-28B1-06EB-2187F6BAE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5D7952-4162-F691-332C-BDF9A2F8D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7045DA-5A6F-E878-1E8B-0F23A1E0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B93B6A-6C07-F8E0-D69B-B3220042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266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DD96438-F8E3-B8B9-DA59-6E88D4E3C6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598C1B-6170-0706-F810-DCA7446F57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DF1F55-70D7-EA54-484D-DE73D63F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7DBE9A-C03E-EBB2-11BB-F78C4949A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44B285-3D0E-C958-352E-7CE24FB94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28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9C603-2F00-6F58-A42B-44044F880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14CB4-775E-1380-1F2A-43F7D63D8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0D732-21A0-7C1D-6710-39A20260E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7A45A-8ABF-9971-D559-A159BCC0E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F03A6-730B-D640-0CD4-6B0E9DE57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D62C-BCE1-572F-87EA-C279C851A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C3B8-1C86-CA52-CEC4-0F392D1D7F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FFE00-813E-BE76-F1AC-09102940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9D60B-0C38-12B2-C02C-3C361571E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819D6-D7C5-1560-4796-BDDBC71E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9F1B5-5C66-CB9E-4CBD-91A60333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23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9D95-F011-AEB2-5F79-8BDA0188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C4F3C-16A9-4004-FC1D-9A5848772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C196B-53DD-EF76-7F58-7B1AF9DD1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7AC65-E0E7-6BC3-90FC-7C5329C445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738DDC-29D2-F19C-CB06-5462F24308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5F06E8-F3D4-7CE0-B641-0672D467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2B86B7-BAEC-01F6-5663-066BB7EB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330B5-EFB0-2AED-212C-4752FFB2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4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3C05-73EB-1A27-8F09-EADC2609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9960B1-6B0C-C70B-39C5-03CB30B2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3EA7F4-22F9-B264-290C-825104A8D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4ED7B-5BB4-63C4-099E-5F13EBCE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2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6627E5-06FF-55A2-9878-7C0C4950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98FCAF-6D24-9402-BF12-870E921B6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27956-A7FB-A153-3293-81E52E6F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7FC5-E3C3-4D16-06CD-1957527E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F249D-6467-2A5B-C2FE-84A4946A6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B5148-5363-2144-BD5A-9FE726F17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9CB59-FB92-9D8F-57CF-484E02B9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0B742-EF10-1471-1D33-60D1DA57D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25B85-805D-5DBF-6C33-0D1EC0337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74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93993-F5D7-F0B6-CB28-FB360A880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3557D-4E51-4CBC-8A89-E9C0124698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C1673-F40F-D58A-E45E-BB8A34F7F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5081A4-3652-8DA5-FB24-1B246E04B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5494A4-3053-2E0D-201D-B42C3273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68B58A-2AC0-0339-FA74-07BC3F44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0D806-2836-4AC8-743A-F2F95364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F1202-ADA8-3305-6554-C38D50499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6F441-9391-A30D-47F0-3DD0545C92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98108F-D271-F24D-9F63-6FACBC1B0BE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AFB5A-D153-2087-0CF7-E1F33D01E8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904C6-AEC2-3EE9-0A50-443ED94E5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6FD94-7942-8A44-96F0-4214C61C954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1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E6C5F5-3721-F594-53A5-7699FB7AB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C21433-BBA5-5259-0DC7-709735D4B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7F24A0-6202-4BFC-5E16-2062987BF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049C5-68E3-45C6-A15A-8855EB524F72}" type="datetimeFigureOut">
              <a:rPr lang="fr-FR" smtClean="0"/>
              <a:t>18/05/2025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27761B-B6D1-42E6-73CA-7DFEFF6D7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553688-2577-7861-5963-CA70D496D6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77218-9BCF-4C46-8AAC-2D4BA19130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2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G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EB0430-E9C8-0A49-7584-F67FB7AE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ciel, bateau, plein air, transport&#10;&#10;Description générée automatiquement">
            <a:extLst>
              <a:ext uri="{FF2B5EF4-FFF2-40B4-BE49-F238E27FC236}">
                <a16:creationId xmlns:a16="http://schemas.microsoft.com/office/drawing/2014/main" id="{E0C45714-7F22-0D70-442F-5C78E2D33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0109" cy="633817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CAE6AA-5F52-652C-3C83-3AE5BCBE7BAC}"/>
              </a:ext>
            </a:extLst>
          </p:cNvPr>
          <p:cNvSpPr txBox="1"/>
          <p:nvPr/>
        </p:nvSpPr>
        <p:spPr>
          <a:xfrm>
            <a:off x="9261227" y="6428732"/>
            <a:ext cx="27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Moment de sensibilisation </a:t>
            </a:r>
          </a:p>
        </p:txBody>
      </p:sp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12A47B74-2C2F-7EAF-D867-AF3527ABB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6040421"/>
            <a:ext cx="838200" cy="7424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B7F12FB-65ED-C798-30F1-07C97C33E159}"/>
              </a:ext>
            </a:extLst>
          </p:cNvPr>
          <p:cNvSpPr txBox="1"/>
          <p:nvPr/>
        </p:nvSpPr>
        <p:spPr>
          <a:xfrm>
            <a:off x="1866378" y="5549030"/>
            <a:ext cx="2580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chemeClr val="tx2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905445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10FF7-AACC-9682-714E-7764365DC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BFFF3E7B-D914-6637-27C9-2F681C2ED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AB8E5AD-2FAF-076B-376B-39D4F94C7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E2E529-6CA8-9F69-969B-C18CBD866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526" y="709948"/>
            <a:ext cx="6416630" cy="57027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3E8502F-1D20-2B1F-7256-00B6C3A33D20}"/>
              </a:ext>
            </a:extLst>
          </p:cNvPr>
          <p:cNvSpPr txBox="1"/>
          <p:nvPr/>
        </p:nvSpPr>
        <p:spPr>
          <a:xfrm rot="1574832">
            <a:off x="8966719" y="2717753"/>
            <a:ext cx="280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D33201"/>
                </a:solidFill>
              </a:rPr>
              <a:t>Spécificité des Pertuis </a:t>
            </a:r>
          </a:p>
        </p:txBody>
      </p:sp>
    </p:spTree>
    <p:extLst>
      <p:ext uri="{BB962C8B-B14F-4D97-AF65-F5344CB8AC3E}">
        <p14:creationId xmlns:p14="http://schemas.microsoft.com/office/powerpoint/2010/main" val="3161650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6819B-C51C-C5F5-7B42-213ADB15A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1FDF0CC9-41A8-BB75-4B05-BC8066BB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D2D3C851-8F35-530A-3B17-ABCB0BA31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566" y="6017345"/>
            <a:ext cx="838200" cy="7424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F6D7BF-D011-0E80-8B63-011EB02C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971" y="159569"/>
            <a:ext cx="8039595" cy="606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31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8377-B523-09B5-2CA8-3F71D8C4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773281C7-A773-78B4-1335-52E6F8E8F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43" y="0"/>
            <a:ext cx="12301085" cy="68579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312E06E-2B62-5C24-AD4B-C54DB5DC1FCE}"/>
              </a:ext>
            </a:extLst>
          </p:cNvPr>
          <p:cNvSpPr txBox="1"/>
          <p:nvPr/>
        </p:nvSpPr>
        <p:spPr>
          <a:xfrm>
            <a:off x="3693957" y="100221"/>
            <a:ext cx="8498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41C5954-72AA-DB92-5FFE-6AB378E71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9175" y="6075966"/>
            <a:ext cx="838200" cy="74241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8E25DD6-7AFF-1F8A-031D-9D8A797FD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92607"/>
            <a:ext cx="8103075" cy="564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7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ransport, bateau, embarcation, eau&#10;&#10;Description générée automatiquement">
            <a:extLst>
              <a:ext uri="{FF2B5EF4-FFF2-40B4-BE49-F238E27FC236}">
                <a16:creationId xmlns:a16="http://schemas.microsoft.com/office/drawing/2014/main" id="{0316C9C4-D305-35A6-F076-DE9F1D2B3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0331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57418D9-4DD3-168A-0DEC-7513F772000A}"/>
              </a:ext>
            </a:extLst>
          </p:cNvPr>
          <p:cNvSpPr txBox="1"/>
          <p:nvPr/>
        </p:nvSpPr>
        <p:spPr>
          <a:xfrm>
            <a:off x="7452985" y="2230087"/>
            <a:ext cx="53006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Résumé des interventions 2024</a:t>
            </a:r>
          </a:p>
        </p:txBody>
      </p:sp>
      <p:pic>
        <p:nvPicPr>
          <p:cNvPr id="9" name="Image 8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84A62E1-49AC-66E7-D20A-9B357C667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2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43EE5-1F4F-6F93-4ED4-E06B6A51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 descr="A boat on the water&#10;&#10;Description automatically generated">
            <a:extLst>
              <a:ext uri="{FF2B5EF4-FFF2-40B4-BE49-F238E27FC236}">
                <a16:creationId xmlns:a16="http://schemas.microsoft.com/office/drawing/2014/main" id="{50D36E0B-CBD5-235D-3A06-64B39520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97" b="12511"/>
          <a:stretch/>
        </p:blipFill>
        <p:spPr>
          <a:xfrm>
            <a:off x="-17557" y="0"/>
            <a:ext cx="12209558" cy="685800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5942346C-6854-DBE1-46EF-84C56E9B3B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6051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5BF702-2103-6013-EEFC-C3BA43579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9609" y="3331932"/>
            <a:ext cx="1649412" cy="1649412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D8B25-BD77-6223-3045-E9669B7F0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386" y="4320449"/>
            <a:ext cx="1936605" cy="1936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36A370-8C43-5F46-2EB2-F1AADE607204}"/>
              </a:ext>
            </a:extLst>
          </p:cNvPr>
          <p:cNvSpPr txBox="1"/>
          <p:nvPr/>
        </p:nvSpPr>
        <p:spPr>
          <a:xfrm>
            <a:off x="7157343" y="876461"/>
            <a:ext cx="2457724" cy="1739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6600" b="1" dirty="0">
                <a:solidFill>
                  <a:schemeClr val="bg1"/>
                </a:solidFill>
              </a:rPr>
              <a:t>95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CD60D4-4F1C-5FB6-D95E-93C7A5E230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6746" y="-552289"/>
            <a:ext cx="4016375" cy="4016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080770-5D1B-B8B4-8D42-D5165BD8DEFA}"/>
              </a:ext>
            </a:extLst>
          </p:cNvPr>
          <p:cNvSpPr txBox="1"/>
          <p:nvPr/>
        </p:nvSpPr>
        <p:spPr>
          <a:xfrm>
            <a:off x="7120641" y="2076612"/>
            <a:ext cx="2491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INTERVENTIONS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61A41C-CEB2-5374-F425-A86200404179}"/>
              </a:ext>
            </a:extLst>
          </p:cNvPr>
          <p:cNvSpPr txBox="1"/>
          <p:nvPr/>
        </p:nvSpPr>
        <p:spPr>
          <a:xfrm>
            <a:off x="5836147" y="3857959"/>
            <a:ext cx="55573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35% SAR </a:t>
            </a:r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fr-FR" sz="110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Search</a:t>
            </a:r>
            <a:r>
              <a:rPr lang="fr-FR" sz="11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and Rescue)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4800" b="1" dirty="0">
                <a:solidFill>
                  <a:schemeClr val="bg1"/>
                </a:solidFill>
              </a:rPr>
              <a:t>63% MAS </a:t>
            </a:r>
            <a:r>
              <a:rPr lang="en-US" sz="1200" b="1" dirty="0">
                <a:solidFill>
                  <a:schemeClr val="bg1"/>
                </a:solidFill>
              </a:rPr>
              <a:t>(</a:t>
            </a:r>
            <a:r>
              <a:rPr lang="fr-FR" sz="1200" b="0" i="0" dirty="0">
                <a:solidFill>
                  <a:schemeClr val="bg1"/>
                </a:solidFill>
                <a:effectLst/>
                <a:latin typeface="Google Sans"/>
              </a:rPr>
              <a:t>maritime assistance service)</a:t>
            </a:r>
            <a:endParaRPr lang="en-US" sz="12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BFC647-7890-4883-240D-E702EE9EEA2A}"/>
              </a:ext>
            </a:extLst>
          </p:cNvPr>
          <p:cNvSpPr txBox="1"/>
          <p:nvPr/>
        </p:nvSpPr>
        <p:spPr>
          <a:xfrm>
            <a:off x="493846" y="1938499"/>
            <a:ext cx="3543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PERSONNES ASSISTÉES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0CA0D8-1C48-8ACA-725A-312E87E136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3174" y="-252249"/>
            <a:ext cx="3406343" cy="34063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8EE22-AD97-E160-8166-A469B5E4A2B2}"/>
              </a:ext>
            </a:extLst>
          </p:cNvPr>
          <p:cNvSpPr txBox="1"/>
          <p:nvPr/>
        </p:nvSpPr>
        <p:spPr>
          <a:xfrm>
            <a:off x="820188" y="648294"/>
            <a:ext cx="3021982" cy="1640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13800" b="1" dirty="0">
                <a:solidFill>
                  <a:schemeClr val="bg1"/>
                </a:solidFill>
              </a:rPr>
              <a:t>216</a:t>
            </a:r>
          </a:p>
        </p:txBody>
      </p:sp>
      <p:pic>
        <p:nvPicPr>
          <p:cNvPr id="9" name="Image 8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E600912B-5350-FA8F-9994-F7D50ACB39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08763" y="924122"/>
            <a:ext cx="1189541" cy="10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0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4B065-89A5-F8E0-20B3-805FDCF1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3" y="0"/>
            <a:ext cx="10813473" cy="1325563"/>
          </a:xfrm>
        </p:spPr>
        <p:txBody>
          <a:bodyPr/>
          <a:lstStyle/>
          <a:p>
            <a:r>
              <a:rPr lang="en-US" b="1"/>
              <a:t>TOUT L’ANNEE			ET EN TOUT TEMPS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EE41903-364C-48D0-AA00-4A1A29CB10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7776216"/>
              </p:ext>
            </p:extLst>
          </p:nvPr>
        </p:nvGraphicFramePr>
        <p:xfrm>
          <a:off x="7640533" y="1371600"/>
          <a:ext cx="2775706" cy="4934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B7D810A-1095-4028-AE8C-A8C999232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019277"/>
              </p:ext>
            </p:extLst>
          </p:nvPr>
        </p:nvGraphicFramePr>
        <p:xfrm>
          <a:off x="783211" y="1403131"/>
          <a:ext cx="5932899" cy="482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 2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A66895B8-665E-BF04-69AD-517C95DF6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4401"/>
            <a:ext cx="1189541" cy="1053599"/>
          </a:xfrm>
          <a:prstGeom prst="rect">
            <a:avLst/>
          </a:prstGeom>
        </p:spPr>
      </p:pic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2FF4997E-1443-1B2F-57E1-16597F049C60}"/>
              </a:ext>
            </a:extLst>
          </p:cNvPr>
          <p:cNvSpPr/>
          <p:nvPr/>
        </p:nvSpPr>
        <p:spPr>
          <a:xfrm>
            <a:off x="1021080" y="6289137"/>
            <a:ext cx="10868681" cy="244979"/>
          </a:xfrm>
          <a:custGeom>
            <a:avLst/>
            <a:gdLst>
              <a:gd name="connsiteX0" fmla="*/ 0 w 10868681"/>
              <a:gd name="connsiteY0" fmla="*/ 153539 h 244979"/>
              <a:gd name="connsiteX1" fmla="*/ 10043160 w 10868681"/>
              <a:gd name="connsiteY1" fmla="*/ 153539 h 244979"/>
              <a:gd name="connsiteX2" fmla="*/ 10302240 w 10868681"/>
              <a:gd name="connsiteY2" fmla="*/ 1139 h 244979"/>
              <a:gd name="connsiteX3" fmla="*/ 10302240 w 10868681"/>
              <a:gd name="connsiteY3" fmla="*/ 244979 h 24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8681" h="244979">
                <a:moveTo>
                  <a:pt x="0" y="153539"/>
                </a:moveTo>
                <a:lnTo>
                  <a:pt x="10043160" y="153539"/>
                </a:lnTo>
                <a:cubicBezTo>
                  <a:pt x="11760200" y="128139"/>
                  <a:pt x="10259060" y="-14101"/>
                  <a:pt x="10302240" y="1139"/>
                </a:cubicBezTo>
                <a:cubicBezTo>
                  <a:pt x="10345420" y="16379"/>
                  <a:pt x="10323830" y="130679"/>
                  <a:pt x="10302240" y="24497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9E2780-3753-C28C-0679-53B81C691BAD}"/>
              </a:ext>
            </a:extLst>
          </p:cNvPr>
          <p:cNvSpPr txBox="1"/>
          <p:nvPr/>
        </p:nvSpPr>
        <p:spPr>
          <a:xfrm>
            <a:off x="8826079" y="6442106"/>
            <a:ext cx="336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 module préventions</a:t>
            </a:r>
          </a:p>
        </p:txBody>
      </p:sp>
    </p:spTree>
    <p:extLst>
      <p:ext uri="{BB962C8B-B14F-4D97-AF65-F5344CB8AC3E}">
        <p14:creationId xmlns:p14="http://schemas.microsoft.com/office/powerpoint/2010/main" val="135893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79D41-F292-9FA6-6F30-D559A9E18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0"/>
            <a:ext cx="10515600" cy="1325563"/>
          </a:xfrm>
        </p:spPr>
        <p:txBody>
          <a:bodyPr/>
          <a:lstStyle/>
          <a:p>
            <a:r>
              <a:rPr lang="en-US" b="1" dirty="0"/>
              <a:t>AU LARGE DE LA ROCHELLE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D36C7-FCE1-938D-8A35-E16AD990DBED}"/>
              </a:ext>
            </a:extLst>
          </p:cNvPr>
          <p:cNvSpPr txBox="1"/>
          <p:nvPr/>
        </p:nvSpPr>
        <p:spPr>
          <a:xfrm>
            <a:off x="485775" y="6372225"/>
            <a:ext cx="1610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 2024 YTD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B10A7B-A6FE-C164-92BD-7EB101132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42" y="1148455"/>
            <a:ext cx="10856264" cy="49021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E26E5C1-77F6-7D90-B480-E0D0B542505F}"/>
              </a:ext>
            </a:extLst>
          </p:cNvPr>
          <p:cNvSpPr txBox="1"/>
          <p:nvPr/>
        </p:nvSpPr>
        <p:spPr>
          <a:xfrm>
            <a:off x="9407047" y="5381063"/>
            <a:ext cx="239565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Plaisance à voile 41</a:t>
            </a:r>
          </a:p>
          <a:p>
            <a:r>
              <a:rPr lang="fr-FR" dirty="0"/>
              <a:t>Plaisance à moteur 29</a:t>
            </a:r>
          </a:p>
          <a:p>
            <a:r>
              <a:rPr lang="fr-FR" dirty="0"/>
              <a:t>Navire de pêche 4</a:t>
            </a:r>
          </a:p>
          <a:p>
            <a:r>
              <a:rPr lang="fr-FR" dirty="0"/>
              <a:t>Autre 5</a:t>
            </a:r>
          </a:p>
        </p:txBody>
      </p:sp>
    </p:spTree>
    <p:extLst>
      <p:ext uri="{BB962C8B-B14F-4D97-AF65-F5344CB8AC3E}">
        <p14:creationId xmlns:p14="http://schemas.microsoft.com/office/powerpoint/2010/main" val="1092265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n orange suit from a helicopter&#10;&#10;Description automatically generated">
            <a:extLst>
              <a:ext uri="{FF2B5EF4-FFF2-40B4-BE49-F238E27FC236}">
                <a16:creationId xmlns:a16="http://schemas.microsoft.com/office/drawing/2014/main" id="{6073B40D-CA13-69A8-B207-86F0F3BFE1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66" r="-1"/>
          <a:stretch/>
        </p:blipFill>
        <p:spPr>
          <a:xfrm>
            <a:off x="7388942" y="0"/>
            <a:ext cx="4803058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67B794-B4A7-00EF-2921-F2994F4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EVENEMENTS VARIÉS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64E547-54CD-C0D2-1A4E-F73B075E48C3}"/>
              </a:ext>
            </a:extLst>
          </p:cNvPr>
          <p:cNvSpPr/>
          <p:nvPr/>
        </p:nvSpPr>
        <p:spPr>
          <a:xfrm>
            <a:off x="1014413" y="6103551"/>
            <a:ext cx="508635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62445A-9866-4FA3-8971-660F13300064}"/>
              </a:ext>
            </a:extLst>
          </p:cNvPr>
          <p:cNvSpPr txBox="1"/>
          <p:nvPr/>
        </p:nvSpPr>
        <p:spPr>
          <a:xfrm>
            <a:off x="2155310" y="6075986"/>
            <a:ext cx="8233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SAR</a:t>
            </a:r>
            <a:r>
              <a:rPr lang="en-US" b="1" dirty="0"/>
              <a:t>s</a:t>
            </a:r>
            <a:r>
              <a:rPr lang="en-US" dirty="0"/>
              <a:t> </a:t>
            </a:r>
          </a:p>
          <a:p>
            <a:pPr algn="ctr"/>
            <a:r>
              <a:rPr lang="en-US" sz="1400" i="1" dirty="0"/>
              <a:t>(n = 30)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E7C4D9-F398-B7D7-C2C6-641F20730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090" y="5898761"/>
            <a:ext cx="932170" cy="932170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FFEB5C-933B-E961-7AA0-71C8FCE8C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702" y="5589483"/>
            <a:ext cx="1500769" cy="1500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5C3804-DC64-E701-BFAB-6843EADF416B}"/>
              </a:ext>
            </a:extLst>
          </p:cNvPr>
          <p:cNvSpPr txBox="1"/>
          <p:nvPr/>
        </p:nvSpPr>
        <p:spPr>
          <a:xfrm>
            <a:off x="4845809" y="6075986"/>
            <a:ext cx="8714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MAS</a:t>
            </a:r>
            <a:r>
              <a:rPr lang="en-US" b="1" dirty="0"/>
              <a:t>s</a:t>
            </a:r>
            <a:r>
              <a:rPr lang="en-US" dirty="0"/>
              <a:t> </a:t>
            </a:r>
          </a:p>
          <a:p>
            <a:pPr algn="ctr"/>
            <a:r>
              <a:rPr lang="en-US" sz="1400" i="1" dirty="0"/>
              <a:t>(n = 54)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10FFAFF-6EB4-8254-A344-015EA09B4D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5687949"/>
              </p:ext>
            </p:extLst>
          </p:nvPr>
        </p:nvGraphicFramePr>
        <p:xfrm>
          <a:off x="1102660" y="1264024"/>
          <a:ext cx="6380650" cy="483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55810CA5-15C9-8343-F1B3-197CE6642D51}"/>
              </a:ext>
            </a:extLst>
          </p:cNvPr>
          <p:cNvSpPr txBox="1"/>
          <p:nvPr/>
        </p:nvSpPr>
        <p:spPr>
          <a:xfrm>
            <a:off x="7621952" y="3495346"/>
            <a:ext cx="443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Les situations sont rarement les mêmes</a:t>
            </a:r>
          </a:p>
        </p:txBody>
      </p:sp>
    </p:spTree>
    <p:extLst>
      <p:ext uri="{BB962C8B-B14F-4D97-AF65-F5344CB8AC3E}">
        <p14:creationId xmlns:p14="http://schemas.microsoft.com/office/powerpoint/2010/main" val="276997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0F915-0BDA-E09B-5057-DE90BA2B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/>
              <a:t>EVENEMENTS VARIÉS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D2CCB-113A-9D4E-AB6C-918244AAFD50}"/>
              </a:ext>
            </a:extLst>
          </p:cNvPr>
          <p:cNvSpPr txBox="1"/>
          <p:nvPr/>
        </p:nvSpPr>
        <p:spPr>
          <a:xfrm>
            <a:off x="8520545" y="2306349"/>
            <a:ext cx="3463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Surtout des </a:t>
            </a:r>
            <a:r>
              <a:rPr lang="en-US" sz="3200" b="1" dirty="0" err="1"/>
              <a:t>avaries</a:t>
            </a:r>
            <a:r>
              <a:rPr lang="en-US" sz="3200" b="1" dirty="0"/>
              <a:t> de propulsion (36%)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2644080-96E1-46F5-AC5E-23636F1F35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593241"/>
              </p:ext>
            </p:extLst>
          </p:nvPr>
        </p:nvGraphicFramePr>
        <p:xfrm>
          <a:off x="1306437" y="662781"/>
          <a:ext cx="7519642" cy="569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4D628FB-03D3-9B75-ECCE-85E08981FBA7}"/>
              </a:ext>
            </a:extLst>
          </p:cNvPr>
          <p:cNvCxnSpPr/>
          <p:nvPr/>
        </p:nvCxnSpPr>
        <p:spPr>
          <a:xfrm flipV="1">
            <a:off x="3056351" y="2693096"/>
            <a:ext cx="5464194" cy="4008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55BD620-AAC1-2489-2A0B-2012619E1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6040421"/>
            <a:ext cx="838200" cy="742410"/>
          </a:xfrm>
          <a:prstGeom prst="rect">
            <a:avLst/>
          </a:prstGeom>
        </p:spPr>
      </p:pic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FE30E14C-D917-1F72-CAAF-B256F231AABF}"/>
              </a:ext>
            </a:extLst>
          </p:cNvPr>
          <p:cNvSpPr/>
          <p:nvPr/>
        </p:nvSpPr>
        <p:spPr>
          <a:xfrm>
            <a:off x="838200" y="6307169"/>
            <a:ext cx="10868681" cy="244979"/>
          </a:xfrm>
          <a:custGeom>
            <a:avLst/>
            <a:gdLst>
              <a:gd name="connsiteX0" fmla="*/ 0 w 10868681"/>
              <a:gd name="connsiteY0" fmla="*/ 153539 h 244979"/>
              <a:gd name="connsiteX1" fmla="*/ 10043160 w 10868681"/>
              <a:gd name="connsiteY1" fmla="*/ 153539 h 244979"/>
              <a:gd name="connsiteX2" fmla="*/ 10302240 w 10868681"/>
              <a:gd name="connsiteY2" fmla="*/ 1139 h 244979"/>
              <a:gd name="connsiteX3" fmla="*/ 10302240 w 10868681"/>
              <a:gd name="connsiteY3" fmla="*/ 244979 h 24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8681" h="244979">
                <a:moveTo>
                  <a:pt x="0" y="153539"/>
                </a:moveTo>
                <a:lnTo>
                  <a:pt x="10043160" y="153539"/>
                </a:lnTo>
                <a:cubicBezTo>
                  <a:pt x="11760200" y="128139"/>
                  <a:pt x="10259060" y="-14101"/>
                  <a:pt x="10302240" y="1139"/>
                </a:cubicBezTo>
                <a:cubicBezTo>
                  <a:pt x="10345420" y="16379"/>
                  <a:pt x="10323830" y="130679"/>
                  <a:pt x="10302240" y="24497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929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F357F-1F85-668B-AC25-65F295E3B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3289A4-DC16-F0C4-DC6F-0F6CE3979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045"/>
                    </a14:imgEffect>
                    <a14:imgEffect>
                      <a14:saturation sat="20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8672" y="1136584"/>
            <a:ext cx="4204658" cy="45746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2FED81-941E-9EB5-C6E7-23CEFAAA8857}"/>
              </a:ext>
            </a:extLst>
          </p:cNvPr>
          <p:cNvSpPr txBox="1">
            <a:spLocks/>
          </p:cNvSpPr>
          <p:nvPr/>
        </p:nvSpPr>
        <p:spPr>
          <a:xfrm>
            <a:off x="838200" y="1018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MISSIONS DIVERSES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4C95D-ABAC-D7D1-C10D-D3922E8B49D2}"/>
              </a:ext>
            </a:extLst>
          </p:cNvPr>
          <p:cNvSpPr txBox="1"/>
          <p:nvPr/>
        </p:nvSpPr>
        <p:spPr>
          <a:xfrm>
            <a:off x="10175159" y="5147465"/>
            <a:ext cx="694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bg1"/>
                </a:solidFill>
              </a:rPr>
              <a:t>Services manifestations, 2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1DEB20DF-203B-FF83-7463-AC55E511BBA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8832" y="1548437"/>
            <a:ext cx="1048218" cy="10736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7E4147-E798-4EFF-1751-FA6098B445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265"/>
          <a:stretch/>
        </p:blipFill>
        <p:spPr>
          <a:xfrm>
            <a:off x="825910" y="1235178"/>
            <a:ext cx="5552767" cy="444295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2C0C098-3B9D-7788-CFFC-B732B5AF748B}"/>
              </a:ext>
            </a:extLst>
          </p:cNvPr>
          <p:cNvSpPr txBox="1"/>
          <p:nvPr/>
        </p:nvSpPr>
        <p:spPr>
          <a:xfrm>
            <a:off x="7306888" y="2638058"/>
            <a:ext cx="1786130" cy="369332"/>
          </a:xfrm>
          <a:prstGeom prst="rect">
            <a:avLst/>
          </a:prstGeom>
          <a:solidFill>
            <a:srgbClr val="FF98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Interventions 95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679686-AA07-6B63-A851-E47842496E27}"/>
              </a:ext>
            </a:extLst>
          </p:cNvPr>
          <p:cNvSpPr txBox="1"/>
          <p:nvPr/>
        </p:nvSpPr>
        <p:spPr>
          <a:xfrm>
            <a:off x="7306888" y="3369805"/>
            <a:ext cx="2820090" cy="2308324"/>
          </a:xfrm>
          <a:prstGeom prst="rect">
            <a:avLst/>
          </a:prstGeom>
          <a:solidFill>
            <a:srgbClr val="0D9ECC"/>
          </a:solidFill>
          <a:ln>
            <a:solidFill>
              <a:srgbClr val="0D9ECC"/>
            </a:solidFill>
          </a:ln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Immersions</a:t>
            </a:r>
          </a:p>
          <a:p>
            <a:r>
              <a:rPr lang="fr-FR" dirty="0">
                <a:solidFill>
                  <a:schemeClr val="bg1"/>
                </a:solidFill>
              </a:rPr>
              <a:t> 98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FD008A5-0D1C-85A1-B517-75EC2ABDF1EC}"/>
              </a:ext>
            </a:extLst>
          </p:cNvPr>
          <p:cNvSpPr txBox="1"/>
          <p:nvPr/>
        </p:nvSpPr>
        <p:spPr>
          <a:xfrm>
            <a:off x="10141180" y="1194668"/>
            <a:ext cx="1266602" cy="2585323"/>
          </a:xfrm>
          <a:prstGeom prst="rect">
            <a:avLst/>
          </a:prstGeom>
          <a:solidFill>
            <a:srgbClr val="166D1F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Exercices</a:t>
            </a:r>
          </a:p>
          <a:p>
            <a:r>
              <a:rPr lang="fr-FR" dirty="0">
                <a:solidFill>
                  <a:schemeClr val="bg1"/>
                </a:solidFill>
              </a:rPr>
              <a:t> 37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B33AE2E3-5C5B-900C-E872-9123D9B4466F}"/>
              </a:ext>
            </a:extLst>
          </p:cNvPr>
          <p:cNvCxnSpPr>
            <a:cxnSpLocks/>
          </p:cNvCxnSpPr>
          <p:nvPr/>
        </p:nvCxnSpPr>
        <p:spPr>
          <a:xfrm flipV="1">
            <a:off x="7016616" y="3351261"/>
            <a:ext cx="3110362" cy="2310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22C983C9-7001-67C7-70E2-83AB7A703C0E}"/>
              </a:ext>
            </a:extLst>
          </p:cNvPr>
          <p:cNvCxnSpPr>
            <a:cxnSpLocks/>
          </p:cNvCxnSpPr>
          <p:nvPr/>
        </p:nvCxnSpPr>
        <p:spPr>
          <a:xfrm>
            <a:off x="10126978" y="4406197"/>
            <a:ext cx="1294971" cy="14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A5B9DEC-C731-3712-0531-B3EA64232487}"/>
              </a:ext>
            </a:extLst>
          </p:cNvPr>
          <p:cNvCxnSpPr>
            <a:cxnSpLocks/>
          </p:cNvCxnSpPr>
          <p:nvPr/>
        </p:nvCxnSpPr>
        <p:spPr>
          <a:xfrm>
            <a:off x="7283334" y="1066800"/>
            <a:ext cx="0" cy="50921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0A9263D-63DA-907E-9FF5-479742BC71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804401"/>
            <a:ext cx="1189541" cy="1053599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0136AD1-B2F6-3587-9581-E9FFF8F74F6D}"/>
              </a:ext>
            </a:extLst>
          </p:cNvPr>
          <p:cNvSpPr/>
          <p:nvPr/>
        </p:nvSpPr>
        <p:spPr>
          <a:xfrm>
            <a:off x="1021080" y="6289137"/>
            <a:ext cx="10868681" cy="244979"/>
          </a:xfrm>
          <a:custGeom>
            <a:avLst/>
            <a:gdLst>
              <a:gd name="connsiteX0" fmla="*/ 0 w 10868681"/>
              <a:gd name="connsiteY0" fmla="*/ 153539 h 244979"/>
              <a:gd name="connsiteX1" fmla="*/ 10043160 w 10868681"/>
              <a:gd name="connsiteY1" fmla="*/ 153539 h 244979"/>
              <a:gd name="connsiteX2" fmla="*/ 10302240 w 10868681"/>
              <a:gd name="connsiteY2" fmla="*/ 1139 h 244979"/>
              <a:gd name="connsiteX3" fmla="*/ 10302240 w 10868681"/>
              <a:gd name="connsiteY3" fmla="*/ 244979 h 24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8681" h="244979">
                <a:moveTo>
                  <a:pt x="0" y="153539"/>
                </a:moveTo>
                <a:lnTo>
                  <a:pt x="10043160" y="153539"/>
                </a:lnTo>
                <a:cubicBezTo>
                  <a:pt x="11760200" y="128139"/>
                  <a:pt x="10259060" y="-14101"/>
                  <a:pt x="10302240" y="1139"/>
                </a:cubicBezTo>
                <a:cubicBezTo>
                  <a:pt x="10345420" y="16379"/>
                  <a:pt x="10323830" y="130679"/>
                  <a:pt x="10302240" y="24497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6161B1F-72EE-C75A-CCE2-DAF7F52D12BD}"/>
              </a:ext>
            </a:extLst>
          </p:cNvPr>
          <p:cNvSpPr txBox="1"/>
          <p:nvPr/>
        </p:nvSpPr>
        <p:spPr>
          <a:xfrm>
            <a:off x="8826079" y="6442106"/>
            <a:ext cx="336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Préparation module préventions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80C9C18-A25A-3699-5FC8-B93E25FA60AD}"/>
              </a:ext>
            </a:extLst>
          </p:cNvPr>
          <p:cNvSpPr txBox="1"/>
          <p:nvPr/>
        </p:nvSpPr>
        <p:spPr>
          <a:xfrm>
            <a:off x="10140944" y="4170024"/>
            <a:ext cx="1248419" cy="1508105"/>
          </a:xfrm>
          <a:prstGeom prst="rect">
            <a:avLst/>
          </a:prstGeom>
          <a:solidFill>
            <a:srgbClr val="D33201"/>
          </a:solidFill>
        </p:spPr>
        <p:txBody>
          <a:bodyPr wrap="square" rtlCol="0">
            <a:spAutoFit/>
          </a:bodyPr>
          <a:lstStyle/>
          <a:p>
            <a:r>
              <a:rPr lang="fr-FR" sz="1300" dirty="0" err="1">
                <a:solidFill>
                  <a:schemeClr val="bg1"/>
                </a:solidFill>
              </a:rPr>
              <a:t>Manisfestions</a:t>
            </a:r>
            <a:endParaRPr lang="fr-FR" sz="1300" dirty="0">
              <a:solidFill>
                <a:schemeClr val="bg1"/>
              </a:solidFill>
            </a:endParaRPr>
          </a:p>
          <a:p>
            <a:r>
              <a:rPr lang="fr-FR" sz="1300" dirty="0">
                <a:solidFill>
                  <a:schemeClr val="bg1"/>
                </a:solidFill>
              </a:rPr>
              <a:t>nautiques</a:t>
            </a:r>
          </a:p>
          <a:p>
            <a:r>
              <a:rPr lang="fr-FR" sz="1400" dirty="0">
                <a:solidFill>
                  <a:schemeClr val="bg1"/>
                </a:solidFill>
              </a:rPr>
              <a:t>4</a:t>
            </a:r>
          </a:p>
          <a:p>
            <a:endParaRPr lang="fr-FR" sz="1300" dirty="0">
              <a:solidFill>
                <a:schemeClr val="bg1"/>
              </a:solidFill>
            </a:endParaRPr>
          </a:p>
          <a:p>
            <a:endParaRPr lang="fr-FR" sz="1300" dirty="0">
              <a:solidFill>
                <a:schemeClr val="bg1"/>
              </a:solidFill>
            </a:endParaRPr>
          </a:p>
          <a:p>
            <a:endParaRPr lang="fr-FR" sz="1300" dirty="0">
              <a:solidFill>
                <a:schemeClr val="bg1"/>
              </a:solidFill>
            </a:endParaRPr>
          </a:p>
          <a:p>
            <a:endParaRPr lang="fr-FR" sz="1300" dirty="0">
              <a:solidFill>
                <a:schemeClr val="bg1"/>
              </a:solidFill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9C1915A-2343-1492-134E-F1BA8D5D1294}"/>
              </a:ext>
            </a:extLst>
          </p:cNvPr>
          <p:cNvCxnSpPr/>
          <p:nvPr/>
        </p:nvCxnSpPr>
        <p:spPr>
          <a:xfrm>
            <a:off x="10126978" y="939452"/>
            <a:ext cx="0" cy="49227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4E0BCCC-C0D8-A920-ABB1-AA125A86DA5B}"/>
              </a:ext>
            </a:extLst>
          </p:cNvPr>
          <p:cNvCxnSpPr/>
          <p:nvPr/>
        </p:nvCxnSpPr>
        <p:spPr>
          <a:xfrm>
            <a:off x="11424283" y="854118"/>
            <a:ext cx="0" cy="492272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31986D8F-1E12-1308-3E5C-57D9C0166708}"/>
              </a:ext>
            </a:extLst>
          </p:cNvPr>
          <p:cNvCxnSpPr>
            <a:cxnSpLocks/>
          </p:cNvCxnSpPr>
          <p:nvPr/>
        </p:nvCxnSpPr>
        <p:spPr>
          <a:xfrm>
            <a:off x="10112479" y="5644567"/>
            <a:ext cx="1361014" cy="757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1C7D47D-E05F-2485-9FA9-B9A137B3878D}"/>
              </a:ext>
            </a:extLst>
          </p:cNvPr>
          <p:cNvSpPr txBox="1"/>
          <p:nvPr/>
        </p:nvSpPr>
        <p:spPr>
          <a:xfrm>
            <a:off x="1572432" y="6120371"/>
            <a:ext cx="673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Ce qui représente 248 sorties en mer, une sortie tous les 1,5 jours </a:t>
            </a:r>
          </a:p>
        </p:txBody>
      </p:sp>
    </p:spTree>
    <p:extLst>
      <p:ext uri="{BB962C8B-B14F-4D97-AF65-F5344CB8AC3E}">
        <p14:creationId xmlns:p14="http://schemas.microsoft.com/office/powerpoint/2010/main" val="214463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D3453-9312-C980-606C-BC9B63338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0D149615-6077-2445-55AD-A495DD3F6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6040421"/>
            <a:ext cx="838200" cy="7424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39481E8-5D28-EB33-71F6-5C5E1A0A3D66}"/>
              </a:ext>
            </a:extLst>
          </p:cNvPr>
          <p:cNvSpPr txBox="1"/>
          <p:nvPr/>
        </p:nvSpPr>
        <p:spPr>
          <a:xfrm>
            <a:off x="838200" y="430615"/>
            <a:ext cx="60939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tx2"/>
                </a:solidFill>
              </a:rPr>
              <a:t>Objectifs de la session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414306-29A1-E9AC-37A1-D93F74C8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298" y="2117020"/>
            <a:ext cx="467037" cy="4193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3CE582-DC14-F921-4E81-836DE45F7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8" y="2869539"/>
            <a:ext cx="467037" cy="41938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A1AFC3-B2C0-5648-4217-1EDB7688A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007" y="3542054"/>
            <a:ext cx="467037" cy="41938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3D1DFD0-2217-59A3-D956-908DF4B31FBA}"/>
              </a:ext>
            </a:extLst>
          </p:cNvPr>
          <p:cNvSpPr txBox="1"/>
          <p:nvPr/>
        </p:nvSpPr>
        <p:spPr>
          <a:xfrm>
            <a:off x="3273778" y="2167068"/>
            <a:ext cx="4907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Présenter la SNSM et de Structure de La Rochelle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643FEA6-8BD6-E75F-00EC-C99A48AC9C67}"/>
              </a:ext>
            </a:extLst>
          </p:cNvPr>
          <p:cNvSpPr txBox="1"/>
          <p:nvPr/>
        </p:nvSpPr>
        <p:spPr>
          <a:xfrm>
            <a:off x="3262489" y="2839062"/>
            <a:ext cx="4588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Partager un résumé de nos interventions 2024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3AE54E7-51A0-2892-8BA1-C9508961EE85}"/>
              </a:ext>
            </a:extLst>
          </p:cNvPr>
          <p:cNvSpPr txBox="1"/>
          <p:nvPr/>
        </p:nvSpPr>
        <p:spPr>
          <a:xfrm>
            <a:off x="3286845" y="3529286"/>
            <a:ext cx="327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Sensibilisation sécurité nautique</a:t>
            </a:r>
          </a:p>
        </p:txBody>
      </p:sp>
    </p:spTree>
    <p:extLst>
      <p:ext uri="{BB962C8B-B14F-4D97-AF65-F5344CB8AC3E}">
        <p14:creationId xmlns:p14="http://schemas.microsoft.com/office/powerpoint/2010/main" val="18518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63D08-60D4-A84E-B8EC-2C2DBE4BF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ransport, bateau, embarcation, eau&#10;&#10;Description générée automatiquement">
            <a:extLst>
              <a:ext uri="{FF2B5EF4-FFF2-40B4-BE49-F238E27FC236}">
                <a16:creationId xmlns:a16="http://schemas.microsoft.com/office/drawing/2014/main" id="{FA9928B8-B104-2E90-6BBA-778A2A5EA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31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A2C4BE1-281A-EDB0-49CC-FAE7A17177EC}"/>
              </a:ext>
            </a:extLst>
          </p:cNvPr>
          <p:cNvSpPr txBox="1"/>
          <p:nvPr/>
        </p:nvSpPr>
        <p:spPr>
          <a:xfrm>
            <a:off x="7170763" y="1180220"/>
            <a:ext cx="5300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Sensibilisation </a:t>
            </a:r>
          </a:p>
          <a:p>
            <a:r>
              <a:rPr lang="fr-FR" sz="4400" b="1" dirty="0"/>
              <a:t>Sécurité Nautique aux plaisanciers</a:t>
            </a:r>
          </a:p>
        </p:txBody>
      </p:sp>
      <p:pic>
        <p:nvPicPr>
          <p:cNvPr id="9" name="Image 8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117CF649-0E2E-5C33-64D1-055FD94E8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13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7B9BDE04-3891-C0D4-8C0D-C1980DEB9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7777C74-DDDD-103B-4465-E157A98E079F}"/>
              </a:ext>
            </a:extLst>
          </p:cNvPr>
          <p:cNvSpPr txBox="1"/>
          <p:nvPr/>
        </p:nvSpPr>
        <p:spPr>
          <a:xfrm>
            <a:off x="3452661" y="-119154"/>
            <a:ext cx="849804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rgbClr val="E93D1C"/>
              </a:solidFill>
            </a:endParaRP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Préparer et entretenir son bateau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E93D1C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highlight>
                <a:srgbClr val="FFFF00"/>
              </a:highlight>
            </a:endParaRPr>
          </a:p>
          <a:p>
            <a:r>
              <a:rPr lang="fr-FR" dirty="0"/>
              <a:t>IMPORTANT :  Faire un entretien régulier :  moteur, coque,  gréement, matériel sécurité…</a:t>
            </a:r>
          </a:p>
          <a:p>
            <a:endParaRPr lang="fr-FR" sz="1600" i="1" dirty="0"/>
          </a:p>
          <a:p>
            <a:r>
              <a:rPr lang="fr-FR" dirty="0">
                <a:highlight>
                  <a:srgbClr val="FFFF00"/>
                </a:highlight>
              </a:rPr>
              <a:t> </a:t>
            </a:r>
            <a:r>
              <a:rPr lang="fr-FR" sz="2400" b="1" dirty="0">
                <a:highlight>
                  <a:srgbClr val="FFFF00"/>
                </a:highlight>
              </a:rPr>
              <a:t>Pensez à vérifier régulièrement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niveaux : huile (moteur, inverseur …) liquide refroidissement…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tension batterie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présence eau, liquide… dans les cales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Pompe à main, pompe de cale, seau, écope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présence et position du matériel de sécurité : VFI*, extincteurs, fumigènes, trousse de secours…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Contrôle des VFI ,</a:t>
            </a:r>
            <a:r>
              <a:rPr lang="fr-FR" b="1" i="1" dirty="0"/>
              <a:t>équipés de </a:t>
            </a:r>
            <a:r>
              <a:rPr lang="fr-FR" b="1" i="1" dirty="0" err="1"/>
              <a:t>flashlight</a:t>
            </a:r>
            <a:r>
              <a:rPr lang="fr-FR" b="1" i="1" dirty="0"/>
              <a:t>, </a:t>
            </a:r>
            <a:r>
              <a:rPr lang="fr-FR" dirty="0"/>
              <a:t>suivant prescriptions du fabricant (contrôle personnel à minima tous les ans ) </a:t>
            </a:r>
            <a:endParaRPr lang="fr-F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affichage à proximité radio, table à carte : contact CROSS par VHF 16 </a:t>
            </a:r>
          </a:p>
          <a:p>
            <a:r>
              <a:rPr lang="fr-FR" dirty="0"/>
              <a:t>      (téléphone 196), nom du bateau, immatriculation et MMSI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Présence documents de navigation : acte francisation, licence ANFR, bloc marine, attestation assurance…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/>
          </a:p>
          <a:p>
            <a:r>
              <a:rPr lang="fr-FR" sz="1400" dirty="0"/>
              <a:t>*VFI :Vêtement de Flottaison Individuelle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75042DAB-A51C-3464-41F2-A11A10C39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212DED-709F-E6E4-D06D-B0C229E16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8101" y="2763178"/>
            <a:ext cx="1594999" cy="10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9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FB1F9-DB40-FD55-5D99-FBF987977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076055F5-A8B6-30E5-3639-BF32E81D2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BCAE3211-62AA-8A0F-9508-A258D70BD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59E816C-178E-47EF-6FCB-FEBF30D7334F}"/>
              </a:ext>
            </a:extLst>
          </p:cNvPr>
          <p:cNvSpPr txBox="1"/>
          <p:nvPr/>
        </p:nvSpPr>
        <p:spPr>
          <a:xfrm>
            <a:off x="3668741" y="201304"/>
            <a:ext cx="8056737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Conduite et Navigation du bateau</a:t>
            </a: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  </a:t>
            </a:r>
          </a:p>
          <a:p>
            <a:r>
              <a:rPr lang="fr-FR" sz="2800" b="1" dirty="0">
                <a:highlight>
                  <a:srgbClr val="FFFF00"/>
                </a:highlight>
              </a:rPr>
              <a:t> </a:t>
            </a:r>
            <a:r>
              <a:rPr lang="fr-FR" sz="2400" b="1" dirty="0">
                <a:highlight>
                  <a:srgbClr val="FFFF00"/>
                </a:highlight>
              </a:rPr>
              <a:t>Avant de partir en mer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Préparez votre sortie : météo marine, état du navire, matériels de sécurité, équipements, tenue vestimentaire adaptée… </a:t>
            </a:r>
            <a:r>
              <a:rPr lang="fr-FR" sz="1600" b="1" i="1" dirty="0"/>
              <a:t>partez avec un téléphone bien chargé</a:t>
            </a:r>
          </a:p>
          <a:p>
            <a:r>
              <a:rPr lang="fr-FR" sz="1600" b="1" i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Vérifiez l’équipement individuel de chaque équipier : </a:t>
            </a:r>
            <a:r>
              <a:rPr lang="fr-FR" sz="1600" b="1" dirty="0">
                <a:highlight>
                  <a:srgbClr val="00FF00"/>
                </a:highlight>
              </a:rPr>
              <a:t>le port du VFI est vivement conseillé</a:t>
            </a:r>
            <a:r>
              <a:rPr lang="fr-FR" sz="1600" b="1" dirty="0"/>
              <a:t>. </a:t>
            </a:r>
            <a:r>
              <a:rPr lang="fr-FR" sz="1600" dirty="0"/>
              <a:t>La tenue doit être adaptée aux conditions météo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Passez les consignes de sécurité à chaque membre de l’équipage (envisagez la chute à la mer du chef de bord)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vérifier position du matériel de sécurité à bord et présence bouée fer à cheval avec moyen lumineux automatique (ou équivalent).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Anticipez d'éventuelles situations d'urgence : homme à la mer, remorquage, incendie, voie d'eau, évacuation...</a:t>
            </a:r>
            <a:r>
              <a:rPr lang="fr-FR" sz="1600" b="1" i="1" dirty="0"/>
              <a:t> A bord un couteau doit toujours être accessible…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Prévenez vos proches à terre de vos intentions : durée et zone de navigation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Adaptez votre zone de navigation : à la météo, à votre équipage,</a:t>
            </a:r>
          </a:p>
          <a:p>
            <a:r>
              <a:rPr lang="fr-FR" sz="1600" dirty="0"/>
              <a:t>     à votre niveau de pratique et votre fatigue ou état de santé… </a:t>
            </a:r>
          </a:p>
          <a:p>
            <a:endParaRPr lang="fr-FR" sz="16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Vérifier le plein de carburant </a:t>
            </a:r>
          </a:p>
          <a:p>
            <a:endParaRPr lang="fr-FR" sz="16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sz="14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6456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2F447-D0E5-1A93-A57F-013024B47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254D218E-E0AF-2728-3FAE-BCF203DCC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61A198A1-39D5-4558-66B5-D03FDF14C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368402-5EBE-7AA3-CD95-B3C6D1D0D82C}"/>
              </a:ext>
            </a:extLst>
          </p:cNvPr>
          <p:cNvSpPr txBox="1"/>
          <p:nvPr/>
        </p:nvSpPr>
        <p:spPr>
          <a:xfrm>
            <a:off x="1810642" y="100221"/>
            <a:ext cx="88949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Conduite et Navigation du bateau</a:t>
            </a: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 </a:t>
            </a:r>
          </a:p>
          <a:p>
            <a:endParaRPr lang="fr-FR" sz="1600" i="1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5EE15D-A7A5-9524-58DF-6B4EBC6E38B5}"/>
              </a:ext>
            </a:extLst>
          </p:cNvPr>
          <p:cNvSpPr txBox="1"/>
          <p:nvPr/>
        </p:nvSpPr>
        <p:spPr>
          <a:xfrm>
            <a:off x="3533019" y="848469"/>
            <a:ext cx="8654569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highlight>
                  <a:srgbClr val="FFFF00"/>
                </a:highlight>
              </a:rPr>
              <a:t> </a:t>
            </a:r>
          </a:p>
          <a:p>
            <a:r>
              <a:rPr lang="fr-FR" b="1" dirty="0">
                <a:highlight>
                  <a:srgbClr val="FFFF00"/>
                </a:highlight>
              </a:rPr>
              <a:t>E</a:t>
            </a:r>
            <a:r>
              <a:rPr lang="fr-FR" sz="1800" b="1" dirty="0">
                <a:highlight>
                  <a:srgbClr val="FFFF00"/>
                </a:highlight>
              </a:rPr>
              <a:t>n navigation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veiller sur les passagers à bord : position sur le bateau, risque de chute, mal de mer, froid, chaleur…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Assurer une observation permanente du plan d’eau ( pour éviter les routes de collision avec d’autres bateaux)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Assurer une veille permanente  VHF canal 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Faire une route qui tienne compte du tirant d’eau de votre bateau et des hauteurs d’eau, en fonction de la marée (</a:t>
            </a:r>
            <a:r>
              <a:rPr lang="fr-FR" b="1" i="1" dirty="0"/>
              <a:t>ne pas se fier qu’au sondeur 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Être vigilant sur les alarmes moteur, électrique, voie d’eau…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Utiliser la longe de sécurité  en fonction des conditions de navigation (état mer, seul à bord, navigation de nuit…) vérifier la présence et l’état de la ligne de vie 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180E48-5631-259D-7C2B-FD6CF2274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33" y="4197237"/>
            <a:ext cx="154242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36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D226E-1BA7-30ED-8B7E-96C80F469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E8794DD6-800C-CF62-B459-384B7FED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A8B7FCBC-4AD8-92E8-A232-17AFF170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AF4637-9348-28F9-AEFD-D961AAFE8EAB}"/>
              </a:ext>
            </a:extLst>
          </p:cNvPr>
          <p:cNvSpPr txBox="1"/>
          <p:nvPr/>
        </p:nvSpPr>
        <p:spPr>
          <a:xfrm>
            <a:off x="1810642" y="100221"/>
            <a:ext cx="88949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Conduite et Navigation du bateau</a:t>
            </a: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 </a:t>
            </a:r>
          </a:p>
          <a:p>
            <a:endParaRPr lang="fr-FR" sz="1600" i="1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sz="1400" dirty="0"/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16DE9B-0A5A-4018-8F05-13DCD16ED4D6}"/>
              </a:ext>
            </a:extLst>
          </p:cNvPr>
          <p:cNvSpPr txBox="1"/>
          <p:nvPr/>
        </p:nvSpPr>
        <p:spPr>
          <a:xfrm>
            <a:off x="3533019" y="848469"/>
            <a:ext cx="865456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sz="1800" b="1" dirty="0">
              <a:highlight>
                <a:srgbClr val="FFFF00"/>
              </a:highlight>
            </a:endParaRPr>
          </a:p>
          <a:p>
            <a:r>
              <a:rPr lang="fr-FR" sz="1800" b="1" dirty="0">
                <a:highlight>
                  <a:srgbClr val="FFFF00"/>
                </a:highlight>
              </a:rPr>
              <a:t> en navigation</a:t>
            </a: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Remplir un journal de bord. 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Savoir se positionner et se repérer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     par sa longitude et latitude donnée par la VHF ou traceur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     par un Amer remarquable (distance, gisement)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Surveiller le niveau des batteries. Adapter l’appareillage électrique en fonctionnement pour éviter la décharge totale de la batterie et la panne (Frigo, Guindeau, pilote auto…)</a:t>
            </a:r>
          </a:p>
          <a:p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Surveiller le niveau de carburant (permet de confirmer le fonctionnement </a:t>
            </a:r>
          </a:p>
          <a:p>
            <a:r>
              <a:rPr lang="fr-FR" dirty="0"/>
              <a:t>      de la jauge) </a:t>
            </a:r>
            <a:r>
              <a:rPr lang="fr-FR" b="1" i="1" dirty="0"/>
              <a:t>toujours  garder une réserve de carburant</a:t>
            </a:r>
          </a:p>
          <a:p>
            <a:endParaRPr lang="fr-FR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 le pilote d’un</a:t>
            </a:r>
            <a:r>
              <a:rPr lang="fr-FR" dirty="0"/>
              <a:t> moteur HB doit être relié (poignet …) en permanence au cordon coupe circuit     (présence d’un deuxième cordon accessible rapidement à bord)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  <a:p>
            <a:endParaRPr lang="fr-FR" b="1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D14215-5DE0-1475-72C0-EE7B06E9B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33" y="4197237"/>
            <a:ext cx="1542422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5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CB64B-E4CD-E65F-B818-CBCD919C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181ECD6A-4816-D2E3-AF34-1ACFC9F3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EC7E2ABB-C615-058F-CE61-65B254BCC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58045E6-A539-E6F0-2E09-BF86FE65ED96}"/>
              </a:ext>
            </a:extLst>
          </p:cNvPr>
          <p:cNvSpPr txBox="1"/>
          <p:nvPr/>
        </p:nvSpPr>
        <p:spPr>
          <a:xfrm>
            <a:off x="3623266" y="515845"/>
            <a:ext cx="867781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Gérer les avaries et situations d’urgence 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dirty="0">
                <a:highlight>
                  <a:srgbClr val="FFFF00"/>
                </a:highlight>
              </a:rPr>
              <a:t>Panne moteur</a:t>
            </a:r>
          </a:p>
          <a:p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Mouiller pour éviter la dérive et sécuriser l’embarcation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Tentez de faire le diagnostic de la panne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Vérifier la position des commandes, cordon coupe contact sur moteur HB…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Voir si engagement hélice </a:t>
            </a:r>
          </a:p>
          <a:p>
            <a:r>
              <a:rPr lang="fr-FR" i="1" dirty="0">
                <a:solidFill>
                  <a:srgbClr val="FF0000"/>
                </a:solidFill>
              </a:rPr>
              <a:t>Si vous ne pouvez pas rentrer par vos propres moyens demander une assistance </a:t>
            </a:r>
          </a:p>
          <a:p>
            <a:r>
              <a:rPr lang="fr-FR" i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  <a:p>
            <a:r>
              <a:rPr lang="fr-FR" dirty="0">
                <a:highlight>
                  <a:srgbClr val="FFFF00"/>
                </a:highlight>
              </a:rPr>
              <a:t>Voie d’eau à bord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Lancer le moteur et toutes les pompes de cale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Localiser la voie d’eau (goûter l’eau)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Vérifier chaque passe coque (mise en place pinoches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Aveugler la voie d’eau par l’intérieur avec ce que vous avez sous la main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i="1" dirty="0">
                <a:solidFill>
                  <a:srgbClr val="FF0000"/>
                </a:solidFill>
              </a:rPr>
              <a:t>Si la voie d’eau ne peut être obturée et met en jeu la stabilité et la flottabilité du bateau,</a:t>
            </a:r>
          </a:p>
          <a:p>
            <a:r>
              <a:rPr lang="fr-FR" i="1" dirty="0">
                <a:solidFill>
                  <a:srgbClr val="FF0000"/>
                </a:solidFill>
              </a:rPr>
              <a:t> déclenchez un appel de détresse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AB7F7E-842C-59A2-A0C5-1BDA0D4D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444" y="1535704"/>
            <a:ext cx="1701213" cy="97343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659338-9BA2-693D-D460-C155F9B22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650" y="5503857"/>
            <a:ext cx="1674631" cy="102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39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DC2C1-8D66-31D0-26C4-6CC82DE52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8D42362A-E7E1-90BA-BB58-15A6C188F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07C2DD9F-0FF8-D671-5C7D-52AE1E6B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7C2F6EC-ACE2-4D49-8241-1A05B4DD6733}"/>
              </a:ext>
            </a:extLst>
          </p:cNvPr>
          <p:cNvSpPr txBox="1"/>
          <p:nvPr/>
        </p:nvSpPr>
        <p:spPr>
          <a:xfrm>
            <a:off x="3411933" y="384931"/>
            <a:ext cx="862116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93D1C"/>
                </a:solidFill>
              </a:rPr>
              <a:t>Gérer les avaries et situations d’urgence </a:t>
            </a:r>
          </a:p>
          <a:p>
            <a:pPr algn="ctr"/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dirty="0">
                <a:highlight>
                  <a:srgbClr val="FFFF00"/>
                </a:highlight>
              </a:rPr>
              <a:t>Incendie et départ de feu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Donner l’alerte à tout l’équipage et le regrouper à l’extérieur en fonction de la </a:t>
            </a:r>
          </a:p>
          <a:p>
            <a:r>
              <a:rPr lang="fr-FR" dirty="0"/>
              <a:t>      direction du vent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faire mettre les VFI à tout l’équipage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Agir sur le feu avec des vêtements qui vous protègent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Utiliser les moyens adaptés de lutte contre l’incendie </a:t>
            </a:r>
          </a:p>
          <a:p>
            <a:r>
              <a:rPr lang="fr-FR" dirty="0"/>
              <a:t>      situés à proximité  (extincteurs, couverture °…)</a:t>
            </a:r>
          </a:p>
          <a:p>
            <a:endParaRPr lang="fr-FR" dirty="0"/>
          </a:p>
          <a:p>
            <a:r>
              <a:rPr lang="fr-FR" dirty="0">
                <a:highlight>
                  <a:srgbClr val="FFFF00"/>
                </a:highlight>
              </a:rPr>
              <a:t>Feu compartiment moteur et cuisine</a:t>
            </a:r>
            <a:r>
              <a:rPr lang="fr-F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Couper le moteur et vanne d’alimentation carburant et contact électrique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Utiliser l’extincteur à poudre par le trou de nable situé dans le compartiment moteur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 les feux de cuisine (poêle), couper l’arrivée de gaz, étouffer le feu </a:t>
            </a:r>
          </a:p>
          <a:p>
            <a:r>
              <a:rPr lang="fr-FR" dirty="0"/>
              <a:t>      avec un couvercle ou couverture incendie  (ou couverture mouillée 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B574EF-EEBD-E225-B949-486AD17DC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8363" y="2465363"/>
            <a:ext cx="1538875" cy="113591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0980DB-45E9-259B-2B7D-D3E8F4960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323" y="5580693"/>
            <a:ext cx="1732200" cy="11859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D65AC1-083C-5BA2-A2B9-1BB6FB569321}"/>
              </a:ext>
            </a:extLst>
          </p:cNvPr>
          <p:cNvSpPr txBox="1"/>
          <p:nvPr/>
        </p:nvSpPr>
        <p:spPr>
          <a:xfrm>
            <a:off x="1051996" y="5883623"/>
            <a:ext cx="80602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Si l’incendie gagne rapidement du terrain,  déclenchez un appel de détresse   </a:t>
            </a:r>
          </a:p>
          <a:p>
            <a:r>
              <a:rPr lang="fr-FR" b="1" dirty="0">
                <a:solidFill>
                  <a:srgbClr val="FF0000"/>
                </a:solidFill>
              </a:rPr>
              <a:t>Evacuer le bateau rapidement avec utilisation du radeau de survie</a:t>
            </a:r>
          </a:p>
        </p:txBody>
      </p:sp>
    </p:spTree>
    <p:extLst>
      <p:ext uri="{BB962C8B-B14F-4D97-AF65-F5344CB8AC3E}">
        <p14:creationId xmlns:p14="http://schemas.microsoft.com/office/powerpoint/2010/main" val="3432151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892AD-CDEB-1A89-F3E4-54568A073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DB28FA49-2C8C-EA10-4336-7BDD33109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5DC46D7C-FD66-3277-6127-23D3AB23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BFD8ADB-6B25-F9D4-35DC-E346F76F3F5D}"/>
              </a:ext>
            </a:extLst>
          </p:cNvPr>
          <p:cNvSpPr txBox="1"/>
          <p:nvPr/>
        </p:nvSpPr>
        <p:spPr>
          <a:xfrm>
            <a:off x="3647019" y="382012"/>
            <a:ext cx="85449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Gérer les avaries et situations d’urgence </a:t>
            </a: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 </a:t>
            </a:r>
          </a:p>
          <a:p>
            <a:r>
              <a:rPr lang="fr-FR" b="1" dirty="0">
                <a:highlight>
                  <a:srgbClr val="FFFF00"/>
                </a:highlight>
              </a:rPr>
              <a:t>Un homme à la mer </a:t>
            </a:r>
          </a:p>
          <a:p>
            <a:endParaRPr lang="fr-FR" sz="16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Criez « un homme à la mer »</a:t>
            </a:r>
            <a:r>
              <a:rPr lang="fr-FR" dirty="0"/>
              <a:t> pour alerter tout l’équipage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Ne perdez pas de vue la personne à la mer et désignez un équipier à bord qui doit pointer du doigt la personne dans l’eau, sans jamais la quitter des yeux.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Jetez immédiatement une bouée dans l’eau et arrêtez le bateau.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Notez l’heure et la position de la chute (appuyez sur le bouton « mob » du traceur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Donnez l’alerte au CROSS sur le canal 16 de la VHF ou par téléphone sur le 196 : </a:t>
            </a:r>
          </a:p>
          <a:p>
            <a:r>
              <a:rPr lang="fr-FR" dirty="0">
                <a:solidFill>
                  <a:srgbClr val="FF0000"/>
                </a:solidFill>
              </a:rPr>
              <a:t>	</a:t>
            </a:r>
            <a:r>
              <a:rPr lang="fr-FR" b="1" dirty="0">
                <a:solidFill>
                  <a:srgbClr val="FF0000"/>
                </a:solidFill>
              </a:rPr>
              <a:t>procédure type MAY DAY.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Jetez à la mer divers objets flottants pour baliser le sillage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ENGAGEZ RAPIDEMENT </a:t>
            </a:r>
            <a:r>
              <a:rPr lang="fr-FR" dirty="0"/>
              <a:t>les manœuvres pour retourner auprès de l’homme à la mer (cherchez à réduire au maximum le temps passé par la victime dans l’eau froide )</a:t>
            </a:r>
            <a:r>
              <a:rPr lang="fr-FR" sz="1600" dirty="0"/>
              <a:t> </a:t>
            </a:r>
            <a:endParaRPr lang="fr-FR" sz="1600" i="1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  <a:p>
            <a:endParaRPr lang="fr-FR" sz="1400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8D5402-A18B-19FC-977D-B5A2D2CE9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36" y="5060885"/>
            <a:ext cx="2241645" cy="12920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D41D7F-C3D3-D01E-25A7-3CE8A0B9D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60" y="5080834"/>
            <a:ext cx="1234661" cy="12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34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78D8-1ADD-3C23-A023-D57BD860A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FE77FA40-9C7E-680A-82DF-9C1C6218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45FF67DC-58EC-4EEB-27DC-C6B13E0F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EC248BE-6AA9-5CBA-DE40-A14F8A5177CB}"/>
              </a:ext>
            </a:extLst>
          </p:cNvPr>
          <p:cNvSpPr txBox="1"/>
          <p:nvPr/>
        </p:nvSpPr>
        <p:spPr>
          <a:xfrm>
            <a:off x="3359077" y="100221"/>
            <a:ext cx="84108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Demande d’Assistance  </a:t>
            </a:r>
          </a:p>
          <a:p>
            <a:pPr algn="ctr"/>
            <a:endParaRPr lang="fr-FR" sz="2400" b="1" dirty="0">
              <a:solidFill>
                <a:srgbClr val="E93D1C"/>
              </a:solidFill>
            </a:endParaRPr>
          </a:p>
          <a:p>
            <a:r>
              <a:rPr lang="fr-FR" sz="1600" b="1" dirty="0"/>
              <a:t>Important :il faut toujours privilégier l’utilisation de la VHF  pour faciliter  l’écoute et la communication des navires qui sont sur la zone </a:t>
            </a:r>
          </a:p>
          <a:p>
            <a:endParaRPr lang="fr-FR" sz="1600" b="1" dirty="0"/>
          </a:p>
          <a:p>
            <a:r>
              <a:rPr lang="fr-FR" dirty="0"/>
              <a:t> le </a:t>
            </a:r>
            <a:r>
              <a:rPr lang="fr-FR" b="1" dirty="0">
                <a:highlight>
                  <a:srgbClr val="FFFF00"/>
                </a:highlight>
              </a:rPr>
              <a:t>CROSS </a:t>
            </a:r>
            <a:r>
              <a:rPr lang="fr-FR" sz="1400" dirty="0"/>
              <a:t>(centre régional opérationnel de surveillance) est à ETEL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procède à une veille permanente sur le </a:t>
            </a:r>
            <a:r>
              <a:rPr lang="fr-FR" dirty="0">
                <a:highlight>
                  <a:srgbClr val="FFFF00"/>
                </a:highlight>
              </a:rPr>
              <a:t>canal VHF 16 </a:t>
            </a:r>
            <a:r>
              <a:rPr lang="fr-FR" dirty="0"/>
              <a:t>et au </a:t>
            </a:r>
            <a:r>
              <a:rPr lang="fr-FR" dirty="0">
                <a:highlight>
                  <a:srgbClr val="FFFF00"/>
                </a:highlight>
              </a:rPr>
              <a:t>téléphone n°196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Il met en œuvre les moyens appropriés (SNSM, hélicoptère Marine Nationale, sécurité Civile, et tous les autres moyens nautiques à sa disposition, qu’il juge nécessaire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le message de Détresse : MAYDAY        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(</a:t>
            </a:r>
            <a:r>
              <a:rPr lang="fr-FR" dirty="0">
                <a:solidFill>
                  <a:srgbClr val="FF0000"/>
                </a:solidFill>
              </a:rPr>
              <a:t> SAR </a:t>
            </a:r>
            <a:r>
              <a:rPr lang="fr-FR" dirty="0" err="1">
                <a:solidFill>
                  <a:srgbClr val="FF0000"/>
                </a:solidFill>
              </a:rPr>
              <a:t>Search</a:t>
            </a:r>
            <a:r>
              <a:rPr lang="fr-FR" dirty="0">
                <a:solidFill>
                  <a:srgbClr val="FF0000"/>
                </a:solidFill>
              </a:rPr>
              <a:t> And </a:t>
            </a:r>
            <a:r>
              <a:rPr lang="fr-FR" dirty="0" err="1">
                <a:solidFill>
                  <a:srgbClr val="FF0000"/>
                </a:solidFill>
              </a:rPr>
              <a:t>Rescure</a:t>
            </a:r>
            <a:r>
              <a:rPr lang="fr-FR" dirty="0">
                <a:solidFill>
                  <a:srgbClr val="FF0000"/>
                </a:solidFill>
              </a:rPr>
              <a:t> )</a:t>
            </a:r>
          </a:p>
          <a:p>
            <a:r>
              <a:rPr lang="fr-FR" b="1" dirty="0"/>
              <a:t> Détresse, la vie humaine est en danger</a:t>
            </a:r>
            <a:r>
              <a:rPr lang="fr-FR" dirty="0"/>
              <a:t>, besoin d’aide immédiate </a:t>
            </a:r>
          </a:p>
          <a:p>
            <a:r>
              <a:rPr lang="fr-FR" sz="1400" dirty="0"/>
              <a:t> Homme à la mer, blessures graves, voie d’eau importante, incendie non maitrisé, chavirage, échouement dangereux…</a:t>
            </a:r>
          </a:p>
          <a:p>
            <a:endParaRPr lang="fr-FR" sz="1400" dirty="0"/>
          </a:p>
          <a:p>
            <a:r>
              <a:rPr lang="fr-FR" b="1" dirty="0">
                <a:solidFill>
                  <a:srgbClr val="FF0000"/>
                </a:solidFill>
              </a:rPr>
              <a:t>2    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le message d’URGENCE : PAN </a:t>
            </a:r>
            <a:r>
              <a:rPr lang="fr-FR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PAN</a:t>
            </a:r>
            <a:r>
              <a:rPr lang="fr-FR" b="1" dirty="0">
                <a:solidFill>
                  <a:srgbClr val="FF0000"/>
                </a:solidFill>
                <a:highlight>
                  <a:srgbClr val="FFFF00"/>
                </a:highlight>
              </a:rPr>
              <a:t>        </a:t>
            </a:r>
            <a:r>
              <a:rPr lang="fr-FR" dirty="0">
                <a:solidFill>
                  <a:srgbClr val="FF0000"/>
                </a:solidFill>
              </a:rPr>
              <a:t>(MAS Maritime assistance Service )</a:t>
            </a:r>
          </a:p>
          <a:p>
            <a:r>
              <a:rPr lang="fr-FR" b="1" dirty="0"/>
              <a:t>Situation URGENTE </a:t>
            </a:r>
            <a:r>
              <a:rPr lang="fr-FR" dirty="0"/>
              <a:t>la vie humaine n’est pas en danger,  </a:t>
            </a:r>
            <a:r>
              <a:rPr lang="fr-FR" b="1" dirty="0"/>
              <a:t>problème grave à bord</a:t>
            </a:r>
            <a:r>
              <a:rPr lang="fr-FR" dirty="0"/>
              <a:t>…</a:t>
            </a:r>
          </a:p>
          <a:p>
            <a:r>
              <a:rPr lang="fr-FR" sz="1600" dirty="0"/>
              <a:t>Panne de carburant, Avarie moteur , avarie de barre…  : qui empêche le bateau de revenir par ses propres moyens au port.</a:t>
            </a:r>
            <a:endParaRPr lang="fr-FR" dirty="0"/>
          </a:p>
          <a:p>
            <a:endParaRPr lang="fr-FR" dirty="0"/>
          </a:p>
          <a:p>
            <a:r>
              <a:rPr lang="fr-FR" dirty="0"/>
              <a:t>3    </a:t>
            </a:r>
            <a:r>
              <a:rPr lang="fr-FR" dirty="0">
                <a:highlight>
                  <a:srgbClr val="FFFF00"/>
                </a:highlight>
              </a:rPr>
              <a:t> le message de SECURITE : sécurité </a:t>
            </a:r>
          </a:p>
          <a:p>
            <a:r>
              <a:rPr lang="fr-FR" sz="1600" dirty="0"/>
              <a:t>Informer le trafic Maritime d’un danger :OFNI, bouée, </a:t>
            </a:r>
          </a:p>
          <a:p>
            <a:r>
              <a:rPr lang="fr-FR" sz="1600" dirty="0"/>
              <a:t>radeau à la dérive, tous dangers pour la navigation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BE5727E-7D19-71DA-CD7B-C108F3356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603" y="5339302"/>
            <a:ext cx="1347388" cy="141847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541DF2-609C-25A9-E476-82529A1BC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576" y="5359398"/>
            <a:ext cx="1315681" cy="13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55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95DDD-2F75-6906-6120-A449B67BD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7C24D15D-0251-8FF5-4443-E6069834B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17B5F79A-14F3-003B-EAC4-D2F565603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B5F232B-5AB3-AD76-B0AA-2C459A9AD6A1}"/>
              </a:ext>
            </a:extLst>
          </p:cNvPr>
          <p:cNvSpPr txBox="1"/>
          <p:nvPr/>
        </p:nvSpPr>
        <p:spPr>
          <a:xfrm>
            <a:off x="3494669" y="100221"/>
            <a:ext cx="841317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percuter le radeau de sauvetage* </a:t>
            </a:r>
          </a:p>
          <a:p>
            <a:pPr algn="ctr"/>
            <a:r>
              <a:rPr lang="fr-FR" sz="2400" b="1" dirty="0">
                <a:solidFill>
                  <a:srgbClr val="E93D1C"/>
                </a:solidFill>
              </a:rPr>
              <a:t>  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600" b="1" dirty="0">
                <a:solidFill>
                  <a:srgbClr val="FF0000"/>
                </a:solidFill>
              </a:rPr>
              <a:t>Situation de détresse absolue  </a:t>
            </a:r>
            <a:r>
              <a:rPr lang="fr-FR" sz="1600" b="1" dirty="0"/>
              <a:t>(incendie ou voie d’eau importante non maitrisés …)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le bateau est sur le point de sombrer…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Appel MAYDAY lancé : l’équipage se prépare à quitter le bateau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Vérifier que chaque personne porte son VFI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Vérifier  l’amarrage de la sangle du radeau (bosse de percussion )sur point solide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En navigation hauturière, regrouper tout ce qui pourra être utile à une survie  et les mettre dans un sac étanche </a:t>
            </a:r>
            <a:r>
              <a:rPr lang="fr-FR" sz="1200" dirty="0"/>
              <a:t>(moyen de signalisation de nuit, VHF portable, balise  de détresse …)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Basculer le conteneur (ou sac souple)directement à l’eau sous le vent du bateau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Tirer fermement la bosse (longueur env. 10m) : le gonflage se déclenche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Le radeau flotte à côté du bateau : commencer l’embarquement de l’équipage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Quand tout l’équipage a embarqué, détacher (ou couper)la sangle du radeau 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      et s’éloigner au plus vite du bateau </a:t>
            </a:r>
          </a:p>
          <a:p>
            <a:endParaRPr lang="fr-FR" sz="1600" dirty="0"/>
          </a:p>
          <a:p>
            <a:r>
              <a:rPr lang="fr-FR" sz="1600" dirty="0"/>
              <a:t>       </a:t>
            </a:r>
            <a:r>
              <a:rPr lang="fr-FR" sz="1400" dirty="0"/>
              <a:t>*Obligatoire &gt; 6 milles d’un abri </a:t>
            </a:r>
          </a:p>
          <a:p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B162FD-217A-EF5B-4163-67D7C6937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275" y="1608289"/>
            <a:ext cx="1238410" cy="8222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9213AF-AECF-41BF-6FC6-567F46A504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2494" y="3390337"/>
            <a:ext cx="1249506" cy="8633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C124CC-E802-67B9-7B50-FCCD48079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4485" y="4461560"/>
            <a:ext cx="1257515" cy="74241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8748D1-18C1-D284-481D-322F64EC1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7757" y="5275711"/>
            <a:ext cx="1262147" cy="87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9693E-ACC8-5236-748F-A6603CFE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6A978A14-AD0A-4800-3E9F-BF0370178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31B66B10-B2D3-7C94-3A40-C3074A385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87F6FB-798C-BC36-E22A-36992F76A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732" y="368135"/>
            <a:ext cx="6026440" cy="9262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1754C9-1B5E-492B-8F18-5C363220C0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5714" y="1520042"/>
            <a:ext cx="8600650" cy="475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74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3336A-167E-BB40-D36D-4C28DFEDB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E811F910-E2C3-72FB-B2F7-88D67969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762C212E-C324-732C-7EA7-7EDFA4CE1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19E2FF-9E16-F280-CC3E-DEBA6F61206B}"/>
              </a:ext>
            </a:extLst>
          </p:cNvPr>
          <p:cNvSpPr txBox="1"/>
          <p:nvPr/>
        </p:nvSpPr>
        <p:spPr>
          <a:xfrm>
            <a:off x="3615413" y="138710"/>
            <a:ext cx="844695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93D1C"/>
                </a:solidFill>
              </a:rPr>
              <a:t>Demande d’Assistance  </a:t>
            </a:r>
          </a:p>
          <a:p>
            <a:endParaRPr lang="fr-FR" sz="1600" i="1" dirty="0"/>
          </a:p>
          <a:p>
            <a:r>
              <a:rPr lang="fr-FR" sz="1600" b="1" i="1" dirty="0"/>
              <a:t>Vous pouvez aussi déclencher une alerte du CROSS par :</a:t>
            </a:r>
          </a:p>
          <a:p>
            <a:endParaRPr lang="fr-FR" sz="1600" b="1" i="1" dirty="0"/>
          </a:p>
          <a:p>
            <a:endParaRPr lang="fr-FR" sz="16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highlight>
                  <a:srgbClr val="FFFF00"/>
                </a:highlight>
              </a:rPr>
              <a:t>La touche </a:t>
            </a:r>
            <a:r>
              <a:rPr lang="fr-FR" sz="1600" dirty="0" err="1">
                <a:highlight>
                  <a:srgbClr val="FFFF00"/>
                </a:highlight>
              </a:rPr>
              <a:t>Distress</a:t>
            </a:r>
            <a:r>
              <a:rPr lang="fr-FR" sz="1600" dirty="0">
                <a:highlight>
                  <a:srgbClr val="FFFF00"/>
                </a:highlight>
              </a:rPr>
              <a:t> </a:t>
            </a:r>
            <a:endParaRPr lang="fr-FR" sz="1600" dirty="0"/>
          </a:p>
          <a:p>
            <a:r>
              <a:rPr lang="fr-FR" sz="1600" i="1" dirty="0"/>
              <a:t>      </a:t>
            </a:r>
            <a:r>
              <a:rPr lang="fr-FR" sz="1600" dirty="0"/>
              <a:t>en appuyant simplement plusieurs secondes sur le bouton </a:t>
            </a:r>
            <a:r>
              <a:rPr lang="fr-FR" sz="1600" dirty="0" err="1"/>
              <a:t>Distress</a:t>
            </a:r>
            <a:r>
              <a:rPr lang="fr-FR" sz="1600" dirty="0"/>
              <a:t> si votre VHF possède</a:t>
            </a:r>
          </a:p>
          <a:p>
            <a:r>
              <a:rPr lang="fr-FR" sz="1600" dirty="0"/>
              <a:t>       la fonction ASN*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highlight>
                  <a:srgbClr val="FFFF00"/>
                </a:highlight>
              </a:rPr>
              <a:t>Les Balises de détresse EPIRBH (ou RLS  )</a:t>
            </a:r>
          </a:p>
          <a:p>
            <a:r>
              <a:rPr lang="fr-FR" sz="1600" dirty="0"/>
              <a:t>      </a:t>
            </a:r>
            <a:r>
              <a:rPr lang="fr-FR" sz="1600" b="1" dirty="0"/>
              <a:t>R</a:t>
            </a:r>
            <a:r>
              <a:rPr lang="fr-FR" sz="1600" dirty="0"/>
              <a:t>adio balise de </a:t>
            </a:r>
            <a:r>
              <a:rPr lang="fr-FR" sz="1600" b="1" dirty="0"/>
              <a:t>L</a:t>
            </a:r>
            <a:r>
              <a:rPr lang="fr-FR" sz="1600" dirty="0"/>
              <a:t>ocalisation </a:t>
            </a:r>
            <a:r>
              <a:rPr lang="fr-FR" sz="1600" b="1" dirty="0"/>
              <a:t>S</a:t>
            </a:r>
            <a:r>
              <a:rPr lang="fr-FR" sz="1600" dirty="0"/>
              <a:t>inistres </a:t>
            </a:r>
          </a:p>
          <a:p>
            <a:r>
              <a:rPr lang="fr-FR" sz="1600" dirty="0"/>
              <a:t>      rattachée au </a:t>
            </a:r>
            <a:r>
              <a:rPr lang="fr-FR" sz="1600" dirty="0" err="1"/>
              <a:t>n°MMSI</a:t>
            </a:r>
            <a:r>
              <a:rPr lang="fr-FR" sz="1600" dirty="0"/>
              <a:t>* du navire, reconnue au niveau mondial, </a:t>
            </a:r>
          </a:p>
          <a:p>
            <a:r>
              <a:rPr lang="fr-FR" sz="1600" dirty="0"/>
              <a:t>      flottante, autonomie 48h…</a:t>
            </a: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highlight>
                  <a:srgbClr val="FFFF00"/>
                </a:highlight>
              </a:rPr>
              <a:t>Les balises de détresse personnelles (AIS*/ASN* ) ou (PLB*)</a:t>
            </a:r>
          </a:p>
          <a:p>
            <a:r>
              <a:rPr lang="fr-FR" sz="1600" dirty="0"/>
              <a:t>       Conçue pour être fixées au VFI  </a:t>
            </a:r>
          </a:p>
          <a:p>
            <a:r>
              <a:rPr lang="fr-FR" sz="1600" dirty="0"/>
              <a:t>      (conseillée en navigation solitaire et côtière )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ASN: (Appel Sélectif Numérique) peut déclencher des alertes, rattachées au MMSI du navire </a:t>
            </a:r>
          </a:p>
          <a:p>
            <a:r>
              <a:rPr lang="fr-FR" sz="1600" dirty="0"/>
              <a:t>AIS : (</a:t>
            </a:r>
            <a:r>
              <a:rPr lang="fr-FR" sz="1600" dirty="0" err="1"/>
              <a:t>Automatic</a:t>
            </a:r>
            <a:r>
              <a:rPr lang="fr-FR" sz="1600" dirty="0"/>
              <a:t> Identification System) échange de messages entre bateaux  par radio et GPS</a:t>
            </a:r>
          </a:p>
          <a:p>
            <a:r>
              <a:rPr lang="fr-FR" sz="1600" dirty="0"/>
              <a:t>MMSI: (Maritime Mobile Service Identity) numéro unique de codage sécurité du navire</a:t>
            </a:r>
          </a:p>
          <a:p>
            <a:r>
              <a:rPr lang="fr-FR" sz="1600" dirty="0"/>
              <a:t>PLB : balise fonctionnant par satellite via </a:t>
            </a:r>
            <a:r>
              <a:rPr lang="fr-FR" sz="1600" dirty="0" err="1"/>
              <a:t>Cospas-Sarsat</a:t>
            </a:r>
            <a:r>
              <a:rPr lang="fr-FR" sz="16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67BEE0-A4B2-E78C-5384-8E1F4B844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0944" y="1058503"/>
            <a:ext cx="1167510" cy="9173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84612BE-C86C-E695-59B5-1F5F73E02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083" y="2457418"/>
            <a:ext cx="795077" cy="14134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2492FB1-84A0-6B56-B126-5DB9B5F487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9045" y="3716650"/>
            <a:ext cx="623524" cy="1584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8A091D-465C-C653-BDBA-894AFDD83B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191" y="3716650"/>
            <a:ext cx="816508" cy="158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8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12F2C-736F-A616-473C-4AA20DA73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life jacket on a boat&#10;&#10;Description automatically generated">
            <a:extLst>
              <a:ext uri="{FF2B5EF4-FFF2-40B4-BE49-F238E27FC236}">
                <a16:creationId xmlns:a16="http://schemas.microsoft.com/office/drawing/2014/main" id="{C7624B46-42A3-4CAC-DF38-AB3F0E1E4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" t="19542" b="6411"/>
          <a:stretch/>
        </p:blipFill>
        <p:spPr>
          <a:xfrm>
            <a:off x="-1" y="0"/>
            <a:ext cx="12309987" cy="68727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80A3E7-C219-93CF-AD83-358E79400914}"/>
              </a:ext>
            </a:extLst>
          </p:cNvPr>
          <p:cNvSpPr/>
          <p:nvPr/>
        </p:nvSpPr>
        <p:spPr>
          <a:xfrm>
            <a:off x="0" y="0"/>
            <a:ext cx="13288297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30000"/>
                </a:schemeClr>
              </a:gs>
              <a:gs pos="82000">
                <a:schemeClr val="tx1">
                  <a:alpha val="29000"/>
                </a:schemeClr>
              </a:gs>
              <a:gs pos="100000">
                <a:schemeClr val="tx1">
                  <a:alpha val="29152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C182BC-6470-4843-ADE0-672DD9E34F11}"/>
              </a:ext>
            </a:extLst>
          </p:cNvPr>
          <p:cNvSpPr txBox="1"/>
          <p:nvPr/>
        </p:nvSpPr>
        <p:spPr>
          <a:xfrm>
            <a:off x="261391" y="95324"/>
            <a:ext cx="4851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SNSM La Rochelle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67C1EA-4C69-4F1F-D97B-C65BCE760083}"/>
              </a:ext>
            </a:extLst>
          </p:cNvPr>
          <p:cNvSpPr txBox="1"/>
          <p:nvPr/>
        </p:nvSpPr>
        <p:spPr>
          <a:xfrm>
            <a:off x="1206190" y="3492224"/>
            <a:ext cx="56911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0" b="1" dirty="0">
                <a:solidFill>
                  <a:schemeClr val="bg1"/>
                </a:solidFill>
              </a:rPr>
              <a:t>Merci pour votre attention</a:t>
            </a:r>
            <a:endParaRPr lang="en-US" sz="5500" b="1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8D1243-23D2-2F40-5561-C1386DAF0A2F}"/>
              </a:ext>
            </a:extLst>
          </p:cNvPr>
          <p:cNvCxnSpPr>
            <a:cxnSpLocks/>
          </p:cNvCxnSpPr>
          <p:nvPr/>
        </p:nvCxnSpPr>
        <p:spPr>
          <a:xfrm>
            <a:off x="1048979" y="3752083"/>
            <a:ext cx="0" cy="1811337"/>
          </a:xfrm>
          <a:prstGeom prst="line">
            <a:avLst/>
          </a:prstGeom>
          <a:ln w="177800" cap="rnd">
            <a:solidFill>
              <a:srgbClr val="FF9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466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bateau&#10;&#10;Description générée automatiquement">
            <a:extLst>
              <a:ext uri="{FF2B5EF4-FFF2-40B4-BE49-F238E27FC236}">
                <a16:creationId xmlns:a16="http://schemas.microsoft.com/office/drawing/2014/main" id="{D82E2983-7834-D861-31F3-972EEC397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547" y="1512321"/>
            <a:ext cx="4759758" cy="2014650"/>
          </a:xfrm>
          <a:prstGeom prst="rect">
            <a:avLst/>
          </a:prstGeom>
        </p:spPr>
      </p:pic>
      <p:pic>
        <p:nvPicPr>
          <p:cNvPr id="5" name="Image 4" descr="Une image contenant texte, personne, Azure, capture d’écran&#10;&#10;Description générée automatiquement">
            <a:extLst>
              <a:ext uri="{FF2B5EF4-FFF2-40B4-BE49-F238E27FC236}">
                <a16:creationId xmlns:a16="http://schemas.microsoft.com/office/drawing/2014/main" id="{A40F5876-264D-DD6C-BA63-A403C050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343" y="3257660"/>
            <a:ext cx="4681095" cy="20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12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5F3CB-902B-22CD-2E1D-0FDD3128F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ransport, bateau, embarcation, eau&#10;&#10;Description générée automatiquement">
            <a:extLst>
              <a:ext uri="{FF2B5EF4-FFF2-40B4-BE49-F238E27FC236}">
                <a16:creationId xmlns:a16="http://schemas.microsoft.com/office/drawing/2014/main" id="{25E26FCB-B4A6-20F2-5253-943861AB4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0331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1EE2C5-985A-FEB1-F7CD-BDA20FC8BAAE}"/>
              </a:ext>
            </a:extLst>
          </p:cNvPr>
          <p:cNvSpPr txBox="1"/>
          <p:nvPr/>
        </p:nvSpPr>
        <p:spPr>
          <a:xfrm>
            <a:off x="7452985" y="2230087"/>
            <a:ext cx="53006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La SNSM et la structure de La Rochelle</a:t>
            </a:r>
          </a:p>
        </p:txBody>
      </p:sp>
      <p:pic>
        <p:nvPicPr>
          <p:cNvPr id="9" name="Image 8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05FD83F3-6D1C-9A47-1C17-4DF7F3313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B009F-4C4D-A674-B17D-3FCFD7F6B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72F812C6-3389-81A4-6AB5-E11EC0F8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085" y="-2897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1CAADB7B-D1DF-3524-0B21-30290E23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A002756-3115-1D86-A6A7-8C7CBC1D9698}"/>
              </a:ext>
            </a:extLst>
          </p:cNvPr>
          <p:cNvSpPr txBox="1"/>
          <p:nvPr/>
        </p:nvSpPr>
        <p:spPr>
          <a:xfrm>
            <a:off x="4960356" y="214956"/>
            <a:ext cx="6234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B3F5A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La station de La Rochelle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4CB8282-98CF-326B-F94B-59275D10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346" y="1094946"/>
            <a:ext cx="7933681" cy="51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5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3E0C-B5CE-08DC-D864-4FB99C214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171A21C5-D69E-8278-4220-EC30D1ED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C5E1424B-68CC-4BFE-4825-196E7BF13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4900" y="6015369"/>
            <a:ext cx="838200" cy="74241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3E4389-019F-DF27-5637-4717879A5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594" y="255659"/>
            <a:ext cx="7727305" cy="63466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E11777-9F2F-0205-734F-A6A839761631}"/>
              </a:ext>
            </a:extLst>
          </p:cNvPr>
          <p:cNvSpPr txBox="1"/>
          <p:nvPr/>
        </p:nvSpPr>
        <p:spPr>
          <a:xfrm>
            <a:off x="1355834" y="357352"/>
            <a:ext cx="243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Organigramme</a:t>
            </a:r>
          </a:p>
          <a:p>
            <a:pPr algn="ctr"/>
            <a:r>
              <a:rPr lang="fr-FR" dirty="0"/>
              <a:t>simplifié </a:t>
            </a:r>
          </a:p>
          <a:p>
            <a:pPr algn="ctr"/>
            <a:r>
              <a:rPr lang="fr-FR" dirty="0"/>
              <a:t>Station de La Rochelle  </a:t>
            </a:r>
          </a:p>
        </p:txBody>
      </p:sp>
    </p:spTree>
    <p:extLst>
      <p:ext uri="{BB962C8B-B14F-4D97-AF65-F5344CB8AC3E}">
        <p14:creationId xmlns:p14="http://schemas.microsoft.com/office/powerpoint/2010/main" val="2591774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E453C-F3F9-CA79-CACB-6F40CD580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57C6B8D2-DB6C-52F1-D440-CB49EEE8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6C33F4D6-43C6-F7D9-F6FA-F09CB47A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551" y="5803722"/>
            <a:ext cx="929671" cy="8234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DA48A0-5728-6803-C225-4ECEB99DB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629" y="237726"/>
            <a:ext cx="3962743" cy="536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069D52-07E0-5474-DCB5-13B9F3E86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072" y="237726"/>
            <a:ext cx="5261616" cy="63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7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87821-4F46-A855-1582-DF931800A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pture d’écran, drapeau, conception&#10;&#10;Description générée automatiquement">
            <a:extLst>
              <a:ext uri="{FF2B5EF4-FFF2-40B4-BE49-F238E27FC236}">
                <a16:creationId xmlns:a16="http://schemas.microsoft.com/office/drawing/2014/main" id="{E13F5DA5-5DCB-93C4-537B-786257C0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301085" cy="6857999"/>
          </a:xfrm>
          <a:prstGeom prst="rect">
            <a:avLst/>
          </a:prstGeom>
        </p:spPr>
      </p:pic>
      <p:pic>
        <p:nvPicPr>
          <p:cNvPr id="11" name="Image 10" descr="Une image contenant logo, Emblème, symbole, texte&#10;&#10;Description générée automatiquement">
            <a:extLst>
              <a:ext uri="{FF2B5EF4-FFF2-40B4-BE49-F238E27FC236}">
                <a16:creationId xmlns:a16="http://schemas.microsoft.com/office/drawing/2014/main" id="{A9CA209C-1FD8-6C83-2A23-81350175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4339" y="5880766"/>
            <a:ext cx="838200" cy="74241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977A578-DDAF-24FE-B80A-3A53D891DB5B}"/>
              </a:ext>
            </a:extLst>
          </p:cNvPr>
          <p:cNvSpPr txBox="1"/>
          <p:nvPr/>
        </p:nvSpPr>
        <p:spPr>
          <a:xfrm rot="1574832">
            <a:off x="8966719" y="2717753"/>
            <a:ext cx="280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D3320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FF1B50E-F342-FE03-91BF-94A7D0275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971" y="195223"/>
            <a:ext cx="7813963" cy="591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9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FF5900"/>
      </a:accent1>
      <a:accent2>
        <a:srgbClr val="0236A3"/>
      </a:accent2>
      <a:accent3>
        <a:srgbClr val="199324"/>
      </a:accent3>
      <a:accent4>
        <a:srgbClr val="0F9ED5"/>
      </a:accent4>
      <a:accent5>
        <a:srgbClr val="A02B93"/>
      </a:accent5>
      <a:accent6>
        <a:srgbClr val="EEF82A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638D3B7-AAB8-6F40-85CD-384988FDE99B}">
  <we:reference id="wa200005669" version="2.0.0.0" store="en-GB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05887B2F-05CA-9049-831E-51950563D5BF}">
  <we:reference id="wa104381063" version="1.0.0.1" store="en-GB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</Words>
  <Application>Microsoft Office PowerPoint</Application>
  <PresentationFormat>Grand écran</PresentationFormat>
  <Paragraphs>280</Paragraphs>
  <Slides>31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Arial</vt:lpstr>
      <vt:lpstr>Calibri</vt:lpstr>
      <vt:lpstr>Calibri Light</vt:lpstr>
      <vt:lpstr>Google Sans</vt:lpstr>
      <vt:lpstr>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TOUT L’ANNEE   ET EN TOUT TEMPS</vt:lpstr>
      <vt:lpstr>AU LARGE DE LA ROCHELLE</vt:lpstr>
      <vt:lpstr>EVENEMENTS VARIÉS </vt:lpstr>
      <vt:lpstr>EVENEMENTS VARIÉS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Pettit</dc:creator>
  <cp:lastModifiedBy>Jacques MUSCAT</cp:lastModifiedBy>
  <cp:revision>44</cp:revision>
  <cp:lastPrinted>2024-11-07T10:45:35Z</cp:lastPrinted>
  <dcterms:created xsi:type="dcterms:W3CDTF">2024-09-23T19:59:38Z</dcterms:created>
  <dcterms:modified xsi:type="dcterms:W3CDTF">2025-05-18T16:04:37Z</dcterms:modified>
</cp:coreProperties>
</file>